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808" r:id="rId3"/>
    <p:sldId id="840" r:id="rId4"/>
    <p:sldId id="812" r:id="rId5"/>
    <p:sldId id="815" r:id="rId6"/>
    <p:sldId id="816" r:id="rId7"/>
    <p:sldId id="817" r:id="rId8"/>
    <p:sldId id="818" r:id="rId9"/>
    <p:sldId id="814" r:id="rId10"/>
    <p:sldId id="813" r:id="rId11"/>
    <p:sldId id="819" r:id="rId12"/>
    <p:sldId id="811" r:id="rId13"/>
    <p:sldId id="820" r:id="rId14"/>
    <p:sldId id="821" r:id="rId15"/>
    <p:sldId id="822" r:id="rId16"/>
    <p:sldId id="845" r:id="rId17"/>
    <p:sldId id="823" r:id="rId18"/>
    <p:sldId id="846" r:id="rId19"/>
    <p:sldId id="847" r:id="rId20"/>
    <p:sldId id="848" r:id="rId21"/>
    <p:sldId id="849" r:id="rId22"/>
    <p:sldId id="824" r:id="rId23"/>
    <p:sldId id="850" r:id="rId24"/>
    <p:sldId id="851" r:id="rId25"/>
    <p:sldId id="852" r:id="rId26"/>
    <p:sldId id="853" r:id="rId27"/>
    <p:sldId id="854" r:id="rId28"/>
    <p:sldId id="392" r:id="rId29"/>
    <p:sldId id="825" r:id="rId30"/>
    <p:sldId id="855" r:id="rId31"/>
    <p:sldId id="828" r:id="rId32"/>
    <p:sldId id="857" r:id="rId33"/>
    <p:sldId id="858" r:id="rId34"/>
    <p:sldId id="859" r:id="rId35"/>
    <p:sldId id="829" r:id="rId36"/>
    <p:sldId id="860" r:id="rId37"/>
    <p:sldId id="861" r:id="rId38"/>
    <p:sldId id="862" r:id="rId39"/>
    <p:sldId id="830" r:id="rId40"/>
    <p:sldId id="863" r:id="rId41"/>
    <p:sldId id="826" r:id="rId42"/>
    <p:sldId id="864" r:id="rId43"/>
    <p:sldId id="827" r:id="rId44"/>
    <p:sldId id="865" r:id="rId45"/>
    <p:sldId id="866" r:id="rId46"/>
    <p:sldId id="867" r:id="rId47"/>
    <p:sldId id="831" r:id="rId48"/>
    <p:sldId id="868" r:id="rId49"/>
    <p:sldId id="869" r:id="rId50"/>
    <p:sldId id="870" r:id="rId51"/>
    <p:sldId id="874" r:id="rId52"/>
    <p:sldId id="832" r:id="rId53"/>
    <p:sldId id="875" r:id="rId54"/>
    <p:sldId id="876" r:id="rId55"/>
    <p:sldId id="877" r:id="rId56"/>
    <p:sldId id="878" r:id="rId57"/>
    <p:sldId id="879" r:id="rId58"/>
    <p:sldId id="880" r:id="rId59"/>
    <p:sldId id="881" r:id="rId60"/>
    <p:sldId id="882" r:id="rId61"/>
    <p:sldId id="883" r:id="rId62"/>
    <p:sldId id="884" r:id="rId63"/>
    <p:sldId id="885" r:id="rId64"/>
    <p:sldId id="886" r:id="rId65"/>
    <p:sldId id="887" r:id="rId66"/>
    <p:sldId id="888" r:id="rId67"/>
    <p:sldId id="889" r:id="rId68"/>
    <p:sldId id="890" r:id="rId69"/>
    <p:sldId id="891" r:id="rId70"/>
    <p:sldId id="833" r:id="rId71"/>
    <p:sldId id="892" r:id="rId72"/>
    <p:sldId id="893" r:id="rId73"/>
    <p:sldId id="894" r:id="rId74"/>
    <p:sldId id="895" r:id="rId75"/>
    <p:sldId id="896" r:id="rId76"/>
    <p:sldId id="897" r:id="rId77"/>
    <p:sldId id="898" r:id="rId78"/>
    <p:sldId id="899" r:id="rId79"/>
    <p:sldId id="900" r:id="rId80"/>
    <p:sldId id="902" r:id="rId81"/>
    <p:sldId id="903" r:id="rId82"/>
    <p:sldId id="904" r:id="rId83"/>
    <p:sldId id="834" r:id="rId84"/>
    <p:sldId id="901" r:id="rId85"/>
    <p:sldId id="905" r:id="rId86"/>
    <p:sldId id="906" r:id="rId87"/>
    <p:sldId id="907" r:id="rId88"/>
    <p:sldId id="908" r:id="rId89"/>
    <p:sldId id="909" r:id="rId90"/>
    <p:sldId id="910" r:id="rId91"/>
    <p:sldId id="911" r:id="rId92"/>
    <p:sldId id="912" r:id="rId93"/>
    <p:sldId id="913" r:id="rId94"/>
    <p:sldId id="914" r:id="rId95"/>
    <p:sldId id="916" r:id="rId96"/>
    <p:sldId id="917" r:id="rId97"/>
    <p:sldId id="918" r:id="rId98"/>
    <p:sldId id="922" r:id="rId99"/>
    <p:sldId id="835" r:id="rId100"/>
    <p:sldId id="923" r:id="rId101"/>
    <p:sldId id="924" r:id="rId102"/>
    <p:sldId id="925" r:id="rId103"/>
    <p:sldId id="926" r:id="rId104"/>
    <p:sldId id="927" r:id="rId105"/>
    <p:sldId id="928" r:id="rId106"/>
    <p:sldId id="929" r:id="rId107"/>
    <p:sldId id="930" r:id="rId108"/>
    <p:sldId id="931" r:id="rId109"/>
    <p:sldId id="932" r:id="rId110"/>
    <p:sldId id="836" r:id="rId111"/>
    <p:sldId id="933" r:id="rId112"/>
    <p:sldId id="934" r:id="rId113"/>
    <p:sldId id="935" r:id="rId114"/>
    <p:sldId id="936" r:id="rId115"/>
    <p:sldId id="937" r:id="rId116"/>
    <p:sldId id="938" r:id="rId117"/>
    <p:sldId id="939" r:id="rId118"/>
    <p:sldId id="940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/>
    <p:restoredTop sz="96966"/>
  </p:normalViewPr>
  <p:slideViewPr>
    <p:cSldViewPr snapToGrid="0">
      <p:cViewPr varScale="1">
        <p:scale>
          <a:sx n="128" d="100"/>
          <a:sy n="128" d="100"/>
        </p:scale>
        <p:origin x="552" y="176"/>
      </p:cViewPr>
      <p:guideLst/>
    </p:cSldViewPr>
  </p:slideViewPr>
  <p:outlineViewPr>
    <p:cViewPr>
      <p:scale>
        <a:sx n="33" d="100"/>
        <a:sy n="33" d="100"/>
      </p:scale>
      <p:origin x="0" y="-85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41391-3B13-BACA-A4F6-CB263001E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FD9D0-30F2-AA62-58E0-B20A4764D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7A1F2-B808-3927-F72F-3C9933242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368A-38DC-4149-BBF6-8048FC98E4F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4BE61-8E65-CD52-313D-3980EF989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89160-A176-324E-069D-05A7AF3E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7557-0913-FE4D-A07E-F3504C948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5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7758-B6DD-10E1-AE64-29FCCFB4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B6D1A-78C0-4CED-03B2-58596740FD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C7FBD-B2FE-8A0B-81AD-B963BC45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368A-38DC-4149-BBF6-8048FC98E4F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81D29-2CE8-1132-6B02-5B4D29A7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DB9FB-71C4-AFEE-CC04-69F5E37F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7557-0913-FE4D-A07E-F3504C948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9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03B46-AED0-2F2A-8F85-70092B612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4EA06-475C-D916-7A28-0AD50E708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15D9A-9694-C4D5-CBD9-BA48F070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368A-38DC-4149-BBF6-8048FC98E4F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F22C4-132B-6916-82BB-6DE25AF54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10F74-089B-82A5-2F62-9EF5778E9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7557-0913-FE4D-A07E-F3504C948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71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AE10-8A42-46C6-9B1A-7F5FE2E7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5A809-D349-804F-BF5A-A495B3C91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5B105-E875-2102-5C0C-A2EBA87B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368A-38DC-4149-BBF6-8048FC98E4F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3E326-31E9-AB91-4271-9EB98B88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9E132-F4BB-1078-55BA-2ABD8D6E5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7557-0913-FE4D-A07E-F3504C948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53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22C1-54A8-0224-0340-566F64CF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62EAA-1B93-3B0A-0325-039A5980A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6D056-6566-9605-641A-9B137422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368A-38DC-4149-BBF6-8048FC98E4F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5E364-496B-18B7-AD44-23117EA0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CC4B-C826-13C9-6059-2D1688DB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7557-0913-FE4D-A07E-F3504C948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81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DE264-3314-38F2-8FC7-99B5B5B21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E2D91-3D9F-CCA6-5B81-A8FDC5ED9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D5436-EDAC-94B2-38A1-97EFE49CD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676DA-F215-13A3-4C1A-88F07829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368A-38DC-4149-BBF6-8048FC98E4F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7442F-BA1C-0EFC-3C72-2D6BEB4C9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AB7F9-4A4A-F0B7-85B0-4FEC39DE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7557-0913-FE4D-A07E-F3504C948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3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87219-C2B7-30B5-0F89-3C649F0D0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2BBB0-F541-663B-22DD-130D46941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3332D-B7B5-C1A7-BF36-DD217ECD1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3D307-6B9F-FF44-85E5-BB0D3FDA96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6A7A3-9C7D-B104-0114-17AA46F15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58A193-7B57-3FEB-23C8-DE6918E35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368A-38DC-4149-BBF6-8048FC98E4F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63F89-05AB-45EF-CC03-F8AF1387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40982F-EF9F-7CF6-10A2-12F50BA83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7557-0913-FE4D-A07E-F3504C948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48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65342-6530-313A-50F4-1C912B88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7DA61-A253-D1D5-CC36-25BC809A2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368A-38DC-4149-BBF6-8048FC98E4F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2AE49-5A7B-7BBC-C37F-8FC289FE3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1AD28-D350-D88A-A31B-3B5C56BF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7557-0913-FE4D-A07E-F3504C948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8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A5007-ECAA-E35B-DE62-451958815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368A-38DC-4149-BBF6-8048FC98E4F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AC6D6D-B17C-1F9C-FCAB-B01C5715D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B8B03-5618-369A-EFAC-B82C61292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7557-0913-FE4D-A07E-F3504C948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9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FEDC-7D64-7453-0A2F-73ED9846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000D4-3731-2524-9828-25BC9D209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CC78E-DD26-CABF-7467-CB885FC82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A6FD9-2B00-0F75-983C-25423EF91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368A-38DC-4149-BBF6-8048FC98E4F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90E8F-EAD7-D614-F5CF-0570E5989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76255-BB67-6E11-3A4C-D4F054909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7557-0913-FE4D-A07E-F3504C948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8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0231D-0E56-F71E-6E21-4C416C2A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671A4-5B6F-0A0F-46BE-429CB3CA1F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1D788-EBE4-284C-170F-AF5A36238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1A430-B98F-3971-6E04-231411BA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C368A-38DC-4149-BBF6-8048FC98E4F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A3C9C-330E-008B-F692-A8A06A16B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780C0-E661-57ED-2E2A-3DCA0E0F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A7557-0913-FE4D-A07E-F3504C948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0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69ACA0-022C-7559-AFF5-9127D6C3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FF982-4827-DC4E-3EE8-D862661AE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594C3-8CD3-1E83-118E-9E87C9F79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C368A-38DC-4149-BBF6-8048FC98E4F8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974DE-D579-6620-6F6D-9194027C7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967F7-D0A8-D1B7-B7DC-3D8270F25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A7557-0913-FE4D-A07E-F3504C948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2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arkdp/hyperfine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7925-12FD-CEA6-E8D5-BB1E2D001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551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9FF96-7BED-F422-284D-DC7B34F009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2025</a:t>
            </a:r>
          </a:p>
        </p:txBody>
      </p:sp>
    </p:spTree>
    <p:extLst>
      <p:ext uri="{BB962C8B-B14F-4D97-AF65-F5344CB8AC3E}">
        <p14:creationId xmlns:p14="http://schemas.microsoft.com/office/powerpoint/2010/main" val="432871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CB19-DC4E-6C46-BE24-6CD14E725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2E7CD-EEBF-FC49-A692-BC4826F0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0"/>
            <a:ext cx="12192000" cy="5703119"/>
          </a:xfrm>
          <a:prstGeom prst="rect">
            <a:avLst/>
          </a:prstGeo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BD9DF8-9CEB-434C-95C4-1BB2BA10C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488117"/>
            <a:ext cx="12191999" cy="5881763"/>
          </a:xfrm>
        </p:spPr>
      </p:pic>
    </p:spTree>
    <p:extLst>
      <p:ext uri="{BB962C8B-B14F-4D97-AF65-F5344CB8AC3E}">
        <p14:creationId xmlns:p14="http://schemas.microsoft.com/office/powerpoint/2010/main" val="3714602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398D-6D86-9F49-9055-E13C4811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EADE-509F-2245-96DD-B7579C0CD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BB3D0-3BB6-8441-ABF1-D583163E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4"/>
            <a:ext cx="12192000" cy="665447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9D0EDC2-B268-EB42-9079-7A480B90636B}"/>
              </a:ext>
            </a:extLst>
          </p:cNvPr>
          <p:cNvSpPr/>
          <p:nvPr/>
        </p:nvSpPr>
        <p:spPr>
          <a:xfrm>
            <a:off x="6844145" y="1184059"/>
            <a:ext cx="5347855" cy="2244941"/>
          </a:xfrm>
          <a:prstGeom prst="wedgeRoundRectCallout">
            <a:avLst>
              <a:gd name="adj1" fmla="val -16291"/>
              <a:gd name="adj2" fmla="val -64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are going to return a Result that either has a </a:t>
            </a:r>
            <a:r>
              <a:rPr lang="en-US" sz="3200" dirty="0" err="1"/>
              <a:t>Vec</a:t>
            </a:r>
            <a:r>
              <a:rPr lang="en-US" sz="3200" dirty="0"/>
              <a:t>&lt;u8&gt; or an </a:t>
            </a:r>
            <a:r>
              <a:rPr lang="en-US" sz="3200" dirty="0" err="1"/>
              <a:t>io</a:t>
            </a:r>
            <a:r>
              <a:rPr lang="en-US" sz="3200" dirty="0"/>
              <a:t>::Error again</a:t>
            </a:r>
          </a:p>
        </p:txBody>
      </p:sp>
    </p:spTree>
    <p:extLst>
      <p:ext uri="{BB962C8B-B14F-4D97-AF65-F5344CB8AC3E}">
        <p14:creationId xmlns:p14="http://schemas.microsoft.com/office/powerpoint/2010/main" val="6715403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398D-6D86-9F49-9055-E13C4811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EADE-509F-2245-96DD-B7579C0CD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BB3D0-3BB6-8441-ABF1-D583163E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4"/>
            <a:ext cx="12192000" cy="665447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9D0EDC2-B268-EB42-9079-7A480B90636B}"/>
              </a:ext>
            </a:extLst>
          </p:cNvPr>
          <p:cNvSpPr/>
          <p:nvPr/>
        </p:nvSpPr>
        <p:spPr>
          <a:xfrm>
            <a:off x="5638800" y="1433441"/>
            <a:ext cx="4364182" cy="1559141"/>
          </a:xfrm>
          <a:prstGeom prst="wedgeRoundRectCallout">
            <a:avLst>
              <a:gd name="adj1" fmla="val -60176"/>
              <a:gd name="adj2" fmla="val -305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are going to read one byte a time</a:t>
            </a:r>
          </a:p>
        </p:txBody>
      </p:sp>
    </p:spTree>
    <p:extLst>
      <p:ext uri="{BB962C8B-B14F-4D97-AF65-F5344CB8AC3E}">
        <p14:creationId xmlns:p14="http://schemas.microsoft.com/office/powerpoint/2010/main" val="16019927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398D-6D86-9F49-9055-E13C4811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EADE-509F-2245-96DD-B7579C0CD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BB3D0-3BB6-8441-ABF1-D583163E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4"/>
            <a:ext cx="12192000" cy="665447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9D0EDC2-B268-EB42-9079-7A480B90636B}"/>
              </a:ext>
            </a:extLst>
          </p:cNvPr>
          <p:cNvSpPr/>
          <p:nvPr/>
        </p:nvSpPr>
        <p:spPr>
          <a:xfrm>
            <a:off x="5638800" y="1433441"/>
            <a:ext cx="4364182" cy="1559141"/>
          </a:xfrm>
          <a:prstGeom prst="wedgeRoundRectCallout">
            <a:avLst>
              <a:gd name="adj1" fmla="val -60176"/>
              <a:gd name="adj2" fmla="val -305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Instead of 1, do you think we could have just put </a:t>
            </a:r>
            <a:r>
              <a:rPr lang="en-US" sz="3200" b="1" i="1" dirty="0" err="1"/>
              <a:t>num_to_read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29949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398D-6D86-9F49-9055-E13C4811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EADE-509F-2245-96DD-B7579C0CD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BB3D0-3BB6-8441-ABF1-D583163E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4"/>
            <a:ext cx="12192000" cy="665447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9D0EDC2-B268-EB42-9079-7A480B90636B}"/>
              </a:ext>
            </a:extLst>
          </p:cNvPr>
          <p:cNvSpPr/>
          <p:nvPr/>
        </p:nvSpPr>
        <p:spPr>
          <a:xfrm>
            <a:off x="5638800" y="1433441"/>
            <a:ext cx="4364182" cy="1559141"/>
          </a:xfrm>
          <a:prstGeom prst="wedgeRoundRectCallout">
            <a:avLst>
              <a:gd name="adj1" fmla="val -60176"/>
              <a:gd name="adj2" fmla="val -305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Nope, arrays have a static size, because they are on the stack.</a:t>
            </a:r>
          </a:p>
        </p:txBody>
      </p:sp>
    </p:spTree>
    <p:extLst>
      <p:ext uri="{BB962C8B-B14F-4D97-AF65-F5344CB8AC3E}">
        <p14:creationId xmlns:p14="http://schemas.microsoft.com/office/powerpoint/2010/main" val="16823878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398D-6D86-9F49-9055-E13C4811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EADE-509F-2245-96DD-B7579C0CD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BB3D0-3BB6-8441-ABF1-D583163E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4"/>
            <a:ext cx="12192000" cy="665447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9D0EDC2-B268-EB42-9079-7A480B90636B}"/>
              </a:ext>
            </a:extLst>
          </p:cNvPr>
          <p:cNvSpPr/>
          <p:nvPr/>
        </p:nvSpPr>
        <p:spPr>
          <a:xfrm>
            <a:off x="5749635" y="1398753"/>
            <a:ext cx="6179127" cy="1746230"/>
          </a:xfrm>
          <a:prstGeom prst="wedgeRoundRectCallout">
            <a:avLst>
              <a:gd name="adj1" fmla="val -60176"/>
              <a:gd name="adj2" fmla="val -305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Can only have a constant here otherwise the compiler can’t figure out how much to put on the stack</a:t>
            </a:r>
          </a:p>
        </p:txBody>
      </p:sp>
    </p:spTree>
    <p:extLst>
      <p:ext uri="{BB962C8B-B14F-4D97-AF65-F5344CB8AC3E}">
        <p14:creationId xmlns:p14="http://schemas.microsoft.com/office/powerpoint/2010/main" val="12658375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398D-6D86-9F49-9055-E13C4811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EADE-509F-2245-96DD-B7579C0CD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BB3D0-3BB6-8441-ABF1-D583163E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4"/>
            <a:ext cx="12192000" cy="665447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9D0EDC2-B268-EB42-9079-7A480B90636B}"/>
              </a:ext>
            </a:extLst>
          </p:cNvPr>
          <p:cNvSpPr/>
          <p:nvPr/>
        </p:nvSpPr>
        <p:spPr>
          <a:xfrm>
            <a:off x="5749635" y="1398753"/>
            <a:ext cx="4405747" cy="1746230"/>
          </a:xfrm>
          <a:prstGeom prst="wedgeRoundRectCallout">
            <a:avLst>
              <a:gd name="adj1" fmla="val -73824"/>
              <a:gd name="adj2" fmla="val -12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Let’s keep track of the number of bytes we have read</a:t>
            </a:r>
          </a:p>
        </p:txBody>
      </p:sp>
    </p:spTree>
    <p:extLst>
      <p:ext uri="{BB962C8B-B14F-4D97-AF65-F5344CB8AC3E}">
        <p14:creationId xmlns:p14="http://schemas.microsoft.com/office/powerpoint/2010/main" val="4587682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398D-6D86-9F49-9055-E13C4811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EADE-509F-2245-96DD-B7579C0CD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BB3D0-3BB6-8441-ABF1-D583163E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4"/>
            <a:ext cx="12192000" cy="665447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9D0EDC2-B268-EB42-9079-7A480B90636B}"/>
              </a:ext>
            </a:extLst>
          </p:cNvPr>
          <p:cNvSpPr/>
          <p:nvPr/>
        </p:nvSpPr>
        <p:spPr>
          <a:xfrm>
            <a:off x="2285998" y="567480"/>
            <a:ext cx="4405747" cy="1746230"/>
          </a:xfrm>
          <a:prstGeom prst="wedgeRoundRectCallout">
            <a:avLst>
              <a:gd name="adj1" fmla="val -48352"/>
              <a:gd name="adj2" fmla="val 709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Let’s loop until we have read in the number of bytes specified</a:t>
            </a:r>
          </a:p>
        </p:txBody>
      </p:sp>
    </p:spTree>
    <p:extLst>
      <p:ext uri="{BB962C8B-B14F-4D97-AF65-F5344CB8AC3E}">
        <p14:creationId xmlns:p14="http://schemas.microsoft.com/office/powerpoint/2010/main" val="6350917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398D-6D86-9F49-9055-E13C4811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EADE-509F-2245-96DD-B7579C0CD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BB3D0-3BB6-8441-ABF1-D583163E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4"/>
            <a:ext cx="12192000" cy="665447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9D0EDC2-B268-EB42-9079-7A480B90636B}"/>
              </a:ext>
            </a:extLst>
          </p:cNvPr>
          <p:cNvSpPr/>
          <p:nvPr/>
        </p:nvSpPr>
        <p:spPr>
          <a:xfrm>
            <a:off x="1981198" y="1113198"/>
            <a:ext cx="4405747" cy="1746230"/>
          </a:xfrm>
          <a:prstGeom prst="wedgeRoundRectCallout">
            <a:avLst>
              <a:gd name="adj1" fmla="val -53069"/>
              <a:gd name="adj2" fmla="val 717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Here, we can use a match again!</a:t>
            </a:r>
          </a:p>
        </p:txBody>
      </p:sp>
    </p:spTree>
    <p:extLst>
      <p:ext uri="{BB962C8B-B14F-4D97-AF65-F5344CB8AC3E}">
        <p14:creationId xmlns:p14="http://schemas.microsoft.com/office/powerpoint/2010/main" val="24434333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398D-6D86-9F49-9055-E13C4811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EADE-509F-2245-96DD-B7579C0CD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BB3D0-3BB6-8441-ABF1-D583163E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4"/>
            <a:ext cx="12192000" cy="665447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9D0EDC2-B268-EB42-9079-7A480B90636B}"/>
              </a:ext>
            </a:extLst>
          </p:cNvPr>
          <p:cNvSpPr/>
          <p:nvPr/>
        </p:nvSpPr>
        <p:spPr>
          <a:xfrm>
            <a:off x="1981197" y="681037"/>
            <a:ext cx="7439893" cy="2178391"/>
          </a:xfrm>
          <a:prstGeom prst="wedgeRoundRectCallout">
            <a:avLst>
              <a:gd name="adj1" fmla="val -49158"/>
              <a:gd name="adj2" fmla="val 806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If we read 0 bytes, then we have reached the end of the file and should break, no matter how many we have already read</a:t>
            </a:r>
          </a:p>
        </p:txBody>
      </p:sp>
    </p:spTree>
    <p:extLst>
      <p:ext uri="{BB962C8B-B14F-4D97-AF65-F5344CB8AC3E}">
        <p14:creationId xmlns:p14="http://schemas.microsoft.com/office/powerpoint/2010/main" val="26193437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398D-6D86-9F49-9055-E13C4811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EADE-509F-2245-96DD-B7579C0CD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BB3D0-3BB6-8441-ABF1-D583163E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4"/>
            <a:ext cx="12192000" cy="665447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9D0EDC2-B268-EB42-9079-7A480B90636B}"/>
              </a:ext>
            </a:extLst>
          </p:cNvPr>
          <p:cNvSpPr/>
          <p:nvPr/>
        </p:nvSpPr>
        <p:spPr>
          <a:xfrm>
            <a:off x="942106" y="1027906"/>
            <a:ext cx="4932221" cy="2178391"/>
          </a:xfrm>
          <a:prstGeom prst="wedgeRoundRectCallout">
            <a:avLst>
              <a:gd name="adj1" fmla="val -38203"/>
              <a:gd name="adj2" fmla="val 83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For anything else, we can just extend the </a:t>
            </a:r>
            <a:r>
              <a:rPr lang="en-US" sz="3200" dirty="0" err="1"/>
              <a:t>Vec</a:t>
            </a:r>
            <a:r>
              <a:rPr lang="en-US" sz="3200" dirty="0"/>
              <a:t> that we are returning and increment our counter</a:t>
            </a:r>
          </a:p>
        </p:txBody>
      </p:sp>
    </p:spTree>
    <p:extLst>
      <p:ext uri="{BB962C8B-B14F-4D97-AF65-F5344CB8AC3E}">
        <p14:creationId xmlns:p14="http://schemas.microsoft.com/office/powerpoint/2010/main" val="2857375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CB19-DC4E-6C46-BE24-6CD14E725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D04E-CA78-AF43-BD3F-7A37EA30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2E7CD-EEBF-FC49-A692-BC4826F0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0"/>
            <a:ext cx="12192000" cy="570311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CE8A611-7CB7-F44D-9B83-502DF2B89292}"/>
              </a:ext>
            </a:extLst>
          </p:cNvPr>
          <p:cNvSpPr/>
          <p:nvPr/>
        </p:nvSpPr>
        <p:spPr>
          <a:xfrm>
            <a:off x="3117273" y="524186"/>
            <a:ext cx="4655127" cy="1812924"/>
          </a:xfrm>
          <a:prstGeom prst="wedgeRoundRectCallout">
            <a:avLst>
              <a:gd name="adj1" fmla="val -47113"/>
              <a:gd name="adj2" fmla="val 829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Indeed, we cannot infer what </a:t>
            </a:r>
            <a:r>
              <a:rPr lang="en-US" sz="3200" dirty="0" err="1"/>
              <a:t>args</a:t>
            </a:r>
            <a:r>
              <a:rPr lang="en-US" sz="3200" dirty="0"/>
              <a:t> is beyond being a collection of some sort</a:t>
            </a:r>
          </a:p>
        </p:txBody>
      </p:sp>
    </p:spTree>
    <p:extLst>
      <p:ext uri="{BB962C8B-B14F-4D97-AF65-F5344CB8AC3E}">
        <p14:creationId xmlns:p14="http://schemas.microsoft.com/office/powerpoint/2010/main" val="24502850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63FB-5C9A-1E4E-8392-47F11248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FB88-5A21-ED45-8CA6-C742EB901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5D75B-DD2E-8742-AD52-BCF53AA8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77" y="0"/>
            <a:ext cx="7795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172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63FB-5C9A-1E4E-8392-47F11248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FB88-5A21-ED45-8CA6-C742EB901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5D75B-DD2E-8742-AD52-BCF53AA8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77" y="0"/>
            <a:ext cx="7795846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FB04E22-A000-6347-A919-0AF46B02AA34}"/>
              </a:ext>
            </a:extLst>
          </p:cNvPr>
          <p:cNvSpPr/>
          <p:nvPr/>
        </p:nvSpPr>
        <p:spPr>
          <a:xfrm>
            <a:off x="2369124" y="-219004"/>
            <a:ext cx="4932221" cy="2178391"/>
          </a:xfrm>
          <a:prstGeom prst="wedgeRoundRectCallout">
            <a:avLst>
              <a:gd name="adj1" fmla="val -31742"/>
              <a:gd name="adj2" fmla="val 654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Let’s add a new match arm for when we have 3 arguments</a:t>
            </a:r>
          </a:p>
        </p:txBody>
      </p:sp>
    </p:spTree>
    <p:extLst>
      <p:ext uri="{BB962C8B-B14F-4D97-AF65-F5344CB8AC3E}">
        <p14:creationId xmlns:p14="http://schemas.microsoft.com/office/powerpoint/2010/main" val="7307568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63FB-5C9A-1E4E-8392-47F11248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FB88-5A21-ED45-8CA6-C742EB901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5D75B-DD2E-8742-AD52-BCF53AA8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77" y="0"/>
            <a:ext cx="7795846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FB04E22-A000-6347-A919-0AF46B02AA34}"/>
              </a:ext>
            </a:extLst>
          </p:cNvPr>
          <p:cNvSpPr/>
          <p:nvPr/>
        </p:nvSpPr>
        <p:spPr>
          <a:xfrm>
            <a:off x="2909455" y="365125"/>
            <a:ext cx="4391890" cy="1594262"/>
          </a:xfrm>
          <a:prstGeom prst="wedgeRoundRectCallout">
            <a:avLst>
              <a:gd name="adj1" fmla="val 38267"/>
              <a:gd name="adj2" fmla="val 842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First command line argument will still be the file name</a:t>
            </a:r>
          </a:p>
        </p:txBody>
      </p:sp>
    </p:spTree>
    <p:extLst>
      <p:ext uri="{BB962C8B-B14F-4D97-AF65-F5344CB8AC3E}">
        <p14:creationId xmlns:p14="http://schemas.microsoft.com/office/powerpoint/2010/main" val="6877094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63FB-5C9A-1E4E-8392-47F11248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FB88-5A21-ED45-8CA6-C742EB901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5D75B-DD2E-8742-AD52-BCF53AA8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77" y="0"/>
            <a:ext cx="7795846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FB04E22-A000-6347-A919-0AF46B02AA34}"/>
              </a:ext>
            </a:extLst>
          </p:cNvPr>
          <p:cNvSpPr/>
          <p:nvPr/>
        </p:nvSpPr>
        <p:spPr>
          <a:xfrm>
            <a:off x="3900055" y="1107931"/>
            <a:ext cx="4391890" cy="1594262"/>
          </a:xfrm>
          <a:prstGeom prst="wedgeRoundRectCallout">
            <a:avLst>
              <a:gd name="adj1" fmla="val -535"/>
              <a:gd name="adj2" fmla="val 66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Have the second argument be the number of bytes to read</a:t>
            </a:r>
          </a:p>
        </p:txBody>
      </p:sp>
    </p:spTree>
    <p:extLst>
      <p:ext uri="{BB962C8B-B14F-4D97-AF65-F5344CB8AC3E}">
        <p14:creationId xmlns:p14="http://schemas.microsoft.com/office/powerpoint/2010/main" val="42507152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63FB-5C9A-1E4E-8392-47F11248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FB88-5A21-ED45-8CA6-C742EB901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5D75B-DD2E-8742-AD52-BCF53AA8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77" y="0"/>
            <a:ext cx="7795846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FB04E22-A000-6347-A919-0AF46B02AA34}"/>
              </a:ext>
            </a:extLst>
          </p:cNvPr>
          <p:cNvSpPr/>
          <p:nvPr/>
        </p:nvSpPr>
        <p:spPr>
          <a:xfrm>
            <a:off x="3900054" y="681038"/>
            <a:ext cx="5036127" cy="2021156"/>
          </a:xfrm>
          <a:prstGeom prst="wedgeRoundRectCallout">
            <a:avLst>
              <a:gd name="adj1" fmla="val 13770"/>
              <a:gd name="adj2" fmla="val 626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need to parse the string that comes in on command line to a u32 as we did in earlier slides</a:t>
            </a:r>
          </a:p>
        </p:txBody>
      </p:sp>
    </p:spTree>
    <p:extLst>
      <p:ext uri="{BB962C8B-B14F-4D97-AF65-F5344CB8AC3E}">
        <p14:creationId xmlns:p14="http://schemas.microsoft.com/office/powerpoint/2010/main" val="7261542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063FB-5C9A-1E4E-8392-47F11248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FB88-5A21-ED45-8CA6-C742EB901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5D75B-DD2E-8742-AD52-BCF53AA8B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77" y="0"/>
            <a:ext cx="7795846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FB04E22-A000-6347-A919-0AF46B02AA34}"/>
              </a:ext>
            </a:extLst>
          </p:cNvPr>
          <p:cNvSpPr/>
          <p:nvPr/>
        </p:nvSpPr>
        <p:spPr>
          <a:xfrm>
            <a:off x="4662054" y="1354590"/>
            <a:ext cx="5036127" cy="2021156"/>
          </a:xfrm>
          <a:prstGeom prst="wedgeRoundRectCallout">
            <a:avLst>
              <a:gd name="adj1" fmla="val 13770"/>
              <a:gd name="adj2" fmla="val 626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Remember to use the </a:t>
            </a:r>
            <a:r>
              <a:rPr lang="en-US" sz="3200" b="1" i="1" dirty="0"/>
              <a:t>?</a:t>
            </a:r>
            <a:r>
              <a:rPr lang="en-US" sz="3200" dirty="0"/>
              <a:t> operator when it can make your life easier!</a:t>
            </a:r>
          </a:p>
        </p:txBody>
      </p:sp>
    </p:spTree>
    <p:extLst>
      <p:ext uri="{BB962C8B-B14F-4D97-AF65-F5344CB8AC3E}">
        <p14:creationId xmlns:p14="http://schemas.microsoft.com/office/powerpoint/2010/main" val="26061012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932E-31AA-E126-33C2-48B750A4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benchmarking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4E3F5-8B8F-7CCD-29CA-FDFD7052D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 different ways to do stuff with files</a:t>
            </a:r>
          </a:p>
          <a:p>
            <a:r>
              <a:rPr lang="en-US" dirty="0"/>
              <a:t>How do we tell which is the “best?”</a:t>
            </a:r>
          </a:p>
          <a:p>
            <a:r>
              <a:rPr lang="en-US" dirty="0"/>
              <a:t>We can do some benchmarking.</a:t>
            </a:r>
          </a:p>
          <a:p>
            <a:r>
              <a:rPr lang="en-US" dirty="0"/>
              <a:t>Let’s try using hyperfine </a:t>
            </a:r>
            <a:r>
              <a:rPr lang="en-US" dirty="0">
                <a:hlinkClick r:id="rId2"/>
              </a:rPr>
              <a:t>https://github.com/sharkdp/hyperfine</a:t>
            </a:r>
            <a:endParaRPr lang="en-US" dirty="0"/>
          </a:p>
          <a:p>
            <a:pPr lvl="1"/>
            <a:r>
              <a:rPr lang="en-US" dirty="0"/>
              <a:t>Written in rust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cargo install hyperfine</a:t>
            </a:r>
          </a:p>
          <a:p>
            <a:r>
              <a:rPr lang="en-US" dirty="0">
                <a:sym typeface="Wingdings" pitchFamily="2" charset="2"/>
              </a:rPr>
              <a:t>hyperfine ’program1 </a:t>
            </a:r>
            <a:r>
              <a:rPr lang="en-US" dirty="0" err="1">
                <a:sym typeface="Wingdings" pitchFamily="2" charset="2"/>
              </a:rPr>
              <a:t>args</a:t>
            </a:r>
            <a:r>
              <a:rPr lang="en-US" dirty="0">
                <a:sym typeface="Wingdings" pitchFamily="2" charset="2"/>
              </a:rPr>
              <a:t>’ ‘program2 </a:t>
            </a:r>
            <a:r>
              <a:rPr lang="en-US" dirty="0" err="1">
                <a:sym typeface="Wingdings" pitchFamily="2" charset="2"/>
              </a:rPr>
              <a:t>args</a:t>
            </a:r>
            <a:r>
              <a:rPr lang="en-US" dirty="0">
                <a:sym typeface="Wingdings" pitchFamily="2" charset="2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7517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ABE5-10F6-207E-970E-E2D6921D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issues!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55B39-70EC-5FCE-BBF5-546C9875F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anyone think of any issues we might need to consider when benchmarking our file reading/writing functions?</a:t>
            </a:r>
          </a:p>
          <a:p>
            <a:endParaRPr lang="en-US" dirty="0"/>
          </a:p>
          <a:p>
            <a:r>
              <a:rPr lang="en-US" dirty="0"/>
              <a:t>Think about it in terms of OS stuff…</a:t>
            </a:r>
          </a:p>
          <a:p>
            <a:endParaRPr lang="en-US" dirty="0"/>
          </a:p>
          <a:p>
            <a:r>
              <a:rPr lang="en-US" dirty="0"/>
              <a:t>What are the implications of OS file caching?</a:t>
            </a:r>
          </a:p>
        </p:txBody>
      </p:sp>
    </p:spTree>
    <p:extLst>
      <p:ext uri="{BB962C8B-B14F-4D97-AF65-F5344CB8AC3E}">
        <p14:creationId xmlns:p14="http://schemas.microsoft.com/office/powerpoint/2010/main" val="15019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F200-3487-D664-F9EC-19060133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A67F3-0CB7-A677-C43C-A6A1EBA81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 if=/dev/</a:t>
            </a:r>
            <a:r>
              <a:rPr lang="en-US" dirty="0" err="1"/>
              <a:t>urandom</a:t>
            </a:r>
            <a:r>
              <a:rPr lang="en-US" dirty="0"/>
              <a:t> of=1GB.txt bs=1M count=1000</a:t>
            </a:r>
          </a:p>
          <a:p>
            <a:endParaRPr lang="en-US" dirty="0"/>
          </a:p>
          <a:p>
            <a:r>
              <a:rPr lang="en-US" dirty="0"/>
              <a:t> Clear file cache</a:t>
            </a:r>
          </a:p>
          <a:p>
            <a:pPr lvl="1"/>
            <a:r>
              <a:rPr lang="en-US" dirty="0"/>
              <a:t>Linux: </a:t>
            </a:r>
            <a:r>
              <a:rPr lang="en-US" dirty="0">
                <a:effectLst/>
              </a:rPr>
              <a:t>sync; echo 3 | </a:t>
            </a:r>
            <a:r>
              <a:rPr lang="en-US" dirty="0" err="1">
                <a:effectLst/>
              </a:rPr>
              <a:t>sudo</a:t>
            </a:r>
            <a:r>
              <a:rPr lang="en-US" dirty="0">
                <a:effectLst/>
              </a:rPr>
              <a:t> tee /proc/sys/</a:t>
            </a:r>
            <a:r>
              <a:rPr lang="en-US" dirty="0" err="1">
                <a:effectLst/>
              </a:rPr>
              <a:t>vm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drop_caches</a:t>
            </a:r>
            <a:endParaRPr lang="en-US" dirty="0"/>
          </a:p>
          <a:p>
            <a:pPr lvl="1"/>
            <a:r>
              <a:rPr lang="en-US" dirty="0"/>
              <a:t>macOS: sync &amp;&amp; </a:t>
            </a:r>
            <a:r>
              <a:rPr lang="en-US" dirty="0" err="1"/>
              <a:t>sudo</a:t>
            </a:r>
            <a:r>
              <a:rPr lang="en-US" dirty="0"/>
              <a:t> purge</a:t>
            </a:r>
          </a:p>
          <a:p>
            <a:pPr lvl="1"/>
            <a:endParaRPr lang="en-US" dirty="0"/>
          </a:p>
          <a:p>
            <a:r>
              <a:rPr lang="en-US" dirty="0"/>
              <a:t>hyperfine –prepare ‘sync &amp;&amp; </a:t>
            </a:r>
            <a:r>
              <a:rPr lang="en-US" dirty="0" err="1"/>
              <a:t>sudo</a:t>
            </a:r>
            <a:r>
              <a:rPr lang="en-US" dirty="0"/>
              <a:t> purge’ ‘program1 </a:t>
            </a:r>
            <a:r>
              <a:rPr lang="en-US" dirty="0" err="1"/>
              <a:t>args</a:t>
            </a:r>
            <a:r>
              <a:rPr lang="en-US" dirty="0"/>
              <a:t>’  ‘program2 </a:t>
            </a:r>
            <a:r>
              <a:rPr lang="en-US" dirty="0" err="1"/>
              <a:t>args</a:t>
            </a:r>
            <a:r>
              <a:rPr lang="en-US" dirty="0"/>
              <a:t>’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13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B739-55D6-5842-996C-C9DA69BF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A92F-C2D8-824D-AA7E-CD88A5DBD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2D94D-8197-9F4C-BB9A-74418562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0"/>
            <a:ext cx="12192000" cy="57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74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B739-55D6-5842-996C-C9DA69BF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A92F-C2D8-824D-AA7E-CD88A5DBD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2D94D-8197-9F4C-BB9A-74418562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0"/>
            <a:ext cx="12192000" cy="570311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8AD1273-1121-4848-9D09-5D2BCA439E7B}"/>
              </a:ext>
            </a:extLst>
          </p:cNvPr>
          <p:cNvSpPr/>
          <p:nvPr/>
        </p:nvSpPr>
        <p:spPr>
          <a:xfrm>
            <a:off x="3117273" y="524186"/>
            <a:ext cx="5389418" cy="1812924"/>
          </a:xfrm>
          <a:prstGeom prst="wedgeRoundRectCallout">
            <a:avLst>
              <a:gd name="adj1" fmla="val -33720"/>
              <a:gd name="adj2" fmla="val 753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Annotate type of </a:t>
            </a:r>
            <a:r>
              <a:rPr lang="en-US" sz="3200" dirty="0" err="1"/>
              <a:t>args</a:t>
            </a:r>
            <a:r>
              <a:rPr lang="en-US" sz="3200" dirty="0"/>
              <a:t> variable and we are good to go</a:t>
            </a:r>
          </a:p>
        </p:txBody>
      </p:sp>
    </p:spTree>
    <p:extLst>
      <p:ext uri="{BB962C8B-B14F-4D97-AF65-F5344CB8AC3E}">
        <p14:creationId xmlns:p14="http://schemas.microsoft.com/office/powerpoint/2010/main" val="51777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4B739-55D6-5842-996C-C9DA69BF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842669-5C75-7E4C-8C45-BF7BCF8AF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5" y="1373177"/>
            <a:ext cx="12164475" cy="3799403"/>
          </a:xfrm>
        </p:spPr>
      </p:pic>
    </p:spTree>
    <p:extLst>
      <p:ext uri="{BB962C8B-B14F-4D97-AF65-F5344CB8AC3E}">
        <p14:creationId xmlns:p14="http://schemas.microsoft.com/office/powerpoint/2010/main" val="4033586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15C8-954D-D14A-B048-F993FAAE5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67C2-81A4-2142-BB72-F764D1E6A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29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15C8-954D-D14A-B048-F993FAAE5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67C2-81A4-2142-BB72-F764D1E6A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std::fs is the namespace that has most things having to do with files.</a:t>
            </a:r>
          </a:p>
          <a:p>
            <a:endParaRPr lang="en-US" dirty="0"/>
          </a:p>
          <a:p>
            <a:r>
              <a:rPr lang="en-US" dirty="0"/>
              <a:t>There’s the basic functionality you would expect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Opening and closing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Reading/writing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Getting a line vs reading the entire file in, etc.</a:t>
            </a:r>
          </a:p>
        </p:txBody>
      </p:sp>
    </p:spTree>
    <p:extLst>
      <p:ext uri="{BB962C8B-B14F-4D97-AF65-F5344CB8AC3E}">
        <p14:creationId xmlns:p14="http://schemas.microsoft.com/office/powerpoint/2010/main" val="88850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3A6E-DC35-0E4A-BFEC-858E9FD2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A613-159D-3948-9008-40FC6A7CB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2F887-992D-6F45-88B4-4F03842C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73" y="0"/>
            <a:ext cx="9700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46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3A6E-DC35-0E4A-BFEC-858E9FD2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A613-159D-3948-9008-40FC6A7CB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2F887-992D-6F45-88B4-4F03842C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73" y="0"/>
            <a:ext cx="9700054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398DEC6-363D-444E-82BF-839946C69235}"/>
              </a:ext>
            </a:extLst>
          </p:cNvPr>
          <p:cNvSpPr/>
          <p:nvPr/>
        </p:nvSpPr>
        <p:spPr>
          <a:xfrm>
            <a:off x="4932218" y="1397023"/>
            <a:ext cx="5389418" cy="1812924"/>
          </a:xfrm>
          <a:prstGeom prst="wedgeRoundRectCallout">
            <a:avLst>
              <a:gd name="adj1" fmla="val -7499"/>
              <a:gd name="adj2" fmla="val 745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Let’s try to read in a file that we pass on the command line </a:t>
            </a:r>
          </a:p>
        </p:txBody>
      </p:sp>
    </p:spTree>
    <p:extLst>
      <p:ext uri="{BB962C8B-B14F-4D97-AF65-F5344CB8AC3E}">
        <p14:creationId xmlns:p14="http://schemas.microsoft.com/office/powerpoint/2010/main" val="1715425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3A6E-DC35-0E4A-BFEC-858E9FD2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A613-159D-3948-9008-40FC6A7CB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2F887-992D-6F45-88B4-4F03842C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73" y="0"/>
            <a:ext cx="9700054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398DEC6-363D-444E-82BF-839946C69235}"/>
              </a:ext>
            </a:extLst>
          </p:cNvPr>
          <p:cNvSpPr/>
          <p:nvPr/>
        </p:nvSpPr>
        <p:spPr>
          <a:xfrm>
            <a:off x="4267200" y="681037"/>
            <a:ext cx="6054436" cy="2528910"/>
          </a:xfrm>
          <a:prstGeom prst="wedgeRoundRectCallout">
            <a:avLst>
              <a:gd name="adj1" fmla="val -7499"/>
              <a:gd name="adj2" fmla="val 745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fs::</a:t>
            </a:r>
            <a:r>
              <a:rPr lang="en-US" sz="3200" dirty="0" err="1"/>
              <a:t>read_to_string</a:t>
            </a:r>
            <a:r>
              <a:rPr lang="en-US" sz="3200" dirty="0"/>
              <a:t>() is a function that opens whatever path you send in and returns a string that contains the contents of the file</a:t>
            </a:r>
          </a:p>
        </p:txBody>
      </p:sp>
    </p:spTree>
    <p:extLst>
      <p:ext uri="{BB962C8B-B14F-4D97-AF65-F5344CB8AC3E}">
        <p14:creationId xmlns:p14="http://schemas.microsoft.com/office/powerpoint/2010/main" val="422140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AB6C-7A28-B244-A44D-6B1ABF90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7F1E1-309A-594E-B182-2ACA3E3F0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895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3A6E-DC35-0E4A-BFEC-858E9FD2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A613-159D-3948-9008-40FC6A7CB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2F887-992D-6F45-88B4-4F03842C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73" y="0"/>
            <a:ext cx="9700054" cy="6858000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0BF25C5B-51A1-A248-BAF1-C1E54845FD29}"/>
              </a:ext>
            </a:extLst>
          </p:cNvPr>
          <p:cNvSpPr/>
          <p:nvPr/>
        </p:nvSpPr>
        <p:spPr>
          <a:xfrm>
            <a:off x="3879273" y="-59676"/>
            <a:ext cx="8215745" cy="270589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it compile?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Think about places where an Err occur</a:t>
            </a:r>
          </a:p>
        </p:txBody>
      </p:sp>
    </p:spTree>
    <p:extLst>
      <p:ext uri="{BB962C8B-B14F-4D97-AF65-F5344CB8AC3E}">
        <p14:creationId xmlns:p14="http://schemas.microsoft.com/office/powerpoint/2010/main" val="1488021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3A6E-DC35-0E4A-BFEC-858E9FD2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FA613-159D-3948-9008-40FC6A7CB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2F887-992D-6F45-88B4-4F03842C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73" y="0"/>
            <a:ext cx="9700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22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3A6E-DC35-0E4A-BFEC-858E9FD2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2F887-992D-6F45-88B4-4F03842C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73" y="0"/>
            <a:ext cx="9700054" cy="6858000"/>
          </a:xfrm>
          <a:prstGeom prst="rect">
            <a:avLst/>
          </a:prstGeom>
        </p:spPr>
      </p:pic>
      <p:pic>
        <p:nvPicPr>
          <p:cNvPr id="6" name="Content Placeholder 5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0BDE9CC4-5E0E-D443-8E96-409642CD5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0878" y="365125"/>
            <a:ext cx="12272878" cy="1911926"/>
          </a:xfrm>
        </p:spPr>
      </p:pic>
    </p:spTree>
    <p:extLst>
      <p:ext uri="{BB962C8B-B14F-4D97-AF65-F5344CB8AC3E}">
        <p14:creationId xmlns:p14="http://schemas.microsoft.com/office/powerpoint/2010/main" val="2467919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3A6E-DC35-0E4A-BFEC-858E9FD2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2F887-992D-6F45-88B4-4F03842C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73" y="0"/>
            <a:ext cx="9700054" cy="6858000"/>
          </a:xfrm>
          <a:prstGeom prst="rect">
            <a:avLst/>
          </a:prstGeom>
        </p:spPr>
      </p:pic>
      <p:pic>
        <p:nvPicPr>
          <p:cNvPr id="6" name="Content Placeholder 5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0BDE9CC4-5E0E-D443-8E96-409642CD5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0878" y="365125"/>
            <a:ext cx="12272878" cy="1911926"/>
          </a:xfr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21B3280-4F09-EB4B-AA75-1E6C4B98BF04}"/>
              </a:ext>
            </a:extLst>
          </p:cNvPr>
          <p:cNvSpPr/>
          <p:nvPr/>
        </p:nvSpPr>
        <p:spPr>
          <a:xfrm>
            <a:off x="7495309" y="5056909"/>
            <a:ext cx="4696691" cy="1713656"/>
          </a:xfrm>
          <a:prstGeom prst="wedgeRoundRectCallout">
            <a:avLst>
              <a:gd name="adj1" fmla="val -64680"/>
              <a:gd name="adj2" fmla="val -265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/>
              <a:t>contents</a:t>
            </a:r>
            <a:r>
              <a:rPr lang="en-US" sz="3200" dirty="0"/>
              <a:t> is a </a:t>
            </a:r>
            <a:r>
              <a:rPr lang="en-US" sz="3200" b="1" dirty="0"/>
              <a:t>Result</a:t>
            </a:r>
            <a:r>
              <a:rPr lang="en-US" sz="3200" dirty="0"/>
              <a:t>, same like we saw when we tried to read from stdin</a:t>
            </a:r>
          </a:p>
        </p:txBody>
      </p:sp>
    </p:spTree>
    <p:extLst>
      <p:ext uri="{BB962C8B-B14F-4D97-AF65-F5344CB8AC3E}">
        <p14:creationId xmlns:p14="http://schemas.microsoft.com/office/powerpoint/2010/main" val="580897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3A6E-DC35-0E4A-BFEC-858E9FD2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2F887-992D-6F45-88B4-4F03842C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73" y="0"/>
            <a:ext cx="9700054" cy="6858000"/>
          </a:xfrm>
          <a:prstGeom prst="rect">
            <a:avLst/>
          </a:prstGeom>
        </p:spPr>
      </p:pic>
      <p:pic>
        <p:nvPicPr>
          <p:cNvPr id="6" name="Content Placeholder 5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0BDE9CC4-5E0E-D443-8E96-409642CD5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0878" y="365125"/>
            <a:ext cx="12272878" cy="1911926"/>
          </a:xfr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21B3280-4F09-EB4B-AA75-1E6C4B98BF04}"/>
              </a:ext>
            </a:extLst>
          </p:cNvPr>
          <p:cNvSpPr/>
          <p:nvPr/>
        </p:nvSpPr>
        <p:spPr>
          <a:xfrm>
            <a:off x="7256786" y="4497571"/>
            <a:ext cx="3893127" cy="1769074"/>
          </a:xfrm>
          <a:prstGeom prst="wedgeRoundRectCallout">
            <a:avLst>
              <a:gd name="adj1" fmla="val -33808"/>
              <a:gd name="adj2" fmla="val -679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err="1"/>
              <a:t>read_to_string</a:t>
            </a:r>
            <a:r>
              <a:rPr lang="en-US" sz="3200" b="1" i="1" dirty="0"/>
              <a:t>()</a:t>
            </a:r>
            <a:r>
              <a:rPr lang="en-US" sz="3200" b="1" dirty="0"/>
              <a:t> </a:t>
            </a:r>
            <a:r>
              <a:rPr lang="en-US" sz="3200" dirty="0"/>
              <a:t>is going to Err out in certain cases?</a:t>
            </a:r>
          </a:p>
        </p:txBody>
      </p:sp>
    </p:spTree>
    <p:extLst>
      <p:ext uri="{BB962C8B-B14F-4D97-AF65-F5344CB8AC3E}">
        <p14:creationId xmlns:p14="http://schemas.microsoft.com/office/powerpoint/2010/main" val="4124209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3A6E-DC35-0E4A-BFEC-858E9FD2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2F887-992D-6F45-88B4-4F03842C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73" y="0"/>
            <a:ext cx="9700054" cy="6858000"/>
          </a:xfrm>
          <a:prstGeom prst="rect">
            <a:avLst/>
          </a:prstGeom>
        </p:spPr>
      </p:pic>
      <p:pic>
        <p:nvPicPr>
          <p:cNvPr id="6" name="Content Placeholder 5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0BDE9CC4-5E0E-D443-8E96-409642CD5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0878" y="365125"/>
            <a:ext cx="12272878" cy="1911926"/>
          </a:xfr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21B3280-4F09-EB4B-AA75-1E6C4B98BF04}"/>
              </a:ext>
            </a:extLst>
          </p:cNvPr>
          <p:cNvSpPr/>
          <p:nvPr/>
        </p:nvSpPr>
        <p:spPr>
          <a:xfrm>
            <a:off x="7256786" y="4497571"/>
            <a:ext cx="3893127" cy="1769074"/>
          </a:xfrm>
          <a:prstGeom prst="wedgeRoundRectCallout">
            <a:avLst>
              <a:gd name="adj1" fmla="val -33808"/>
              <a:gd name="adj2" fmla="val -679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When would this error?</a:t>
            </a:r>
          </a:p>
        </p:txBody>
      </p:sp>
    </p:spTree>
    <p:extLst>
      <p:ext uri="{BB962C8B-B14F-4D97-AF65-F5344CB8AC3E}">
        <p14:creationId xmlns:p14="http://schemas.microsoft.com/office/powerpoint/2010/main" val="540508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3A6E-DC35-0E4A-BFEC-858E9FD2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2F887-992D-6F45-88B4-4F03842C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73" y="0"/>
            <a:ext cx="9700054" cy="6858000"/>
          </a:xfrm>
          <a:prstGeom prst="rect">
            <a:avLst/>
          </a:prstGeom>
        </p:spPr>
      </p:pic>
      <p:pic>
        <p:nvPicPr>
          <p:cNvPr id="6" name="Content Placeholder 5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0BDE9CC4-5E0E-D443-8E96-409642CD5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0878" y="365125"/>
            <a:ext cx="12272878" cy="1911926"/>
          </a:xfr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21B3280-4F09-EB4B-AA75-1E6C4B98BF04}"/>
              </a:ext>
            </a:extLst>
          </p:cNvPr>
          <p:cNvSpPr/>
          <p:nvPr/>
        </p:nvSpPr>
        <p:spPr>
          <a:xfrm>
            <a:off x="6373092" y="4497571"/>
            <a:ext cx="4776822" cy="1769074"/>
          </a:xfrm>
          <a:prstGeom prst="wedgeRoundRectCallout">
            <a:avLst>
              <a:gd name="adj1" fmla="val -33808"/>
              <a:gd name="adj2" fmla="val -679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File not found?</a:t>
            </a:r>
          </a:p>
          <a:p>
            <a:pPr algn="ctr"/>
            <a:r>
              <a:rPr lang="en-US" sz="3200" dirty="0"/>
              <a:t>Don’t have permissions?</a:t>
            </a:r>
          </a:p>
          <a:p>
            <a:pPr algn="ctr"/>
            <a:r>
              <a:rPr lang="en-US" sz="3200" dirty="0"/>
              <a:t>Some kind of disk error?</a:t>
            </a:r>
          </a:p>
        </p:txBody>
      </p:sp>
    </p:spTree>
    <p:extLst>
      <p:ext uri="{BB962C8B-B14F-4D97-AF65-F5344CB8AC3E}">
        <p14:creationId xmlns:p14="http://schemas.microsoft.com/office/powerpoint/2010/main" val="1605452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3A6E-DC35-0E4A-BFEC-858E9FD2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2F887-992D-6F45-88B4-4F03842C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73" y="0"/>
            <a:ext cx="9700054" cy="6858000"/>
          </a:xfrm>
          <a:prstGeom prst="rect">
            <a:avLst/>
          </a:prstGeom>
        </p:spPr>
      </p:pic>
      <p:pic>
        <p:nvPicPr>
          <p:cNvPr id="6" name="Content Placeholder 5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0BDE9CC4-5E0E-D443-8E96-409642CD5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80878" y="365125"/>
            <a:ext cx="12272878" cy="1911926"/>
          </a:xfr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21B3280-4F09-EB4B-AA75-1E6C4B98BF04}"/>
              </a:ext>
            </a:extLst>
          </p:cNvPr>
          <p:cNvSpPr/>
          <p:nvPr/>
        </p:nvSpPr>
        <p:spPr>
          <a:xfrm>
            <a:off x="4003964" y="1741202"/>
            <a:ext cx="7145950" cy="1769074"/>
          </a:xfrm>
          <a:prstGeom prst="wedgeRoundRectCallout">
            <a:avLst>
              <a:gd name="adj1" fmla="val -24114"/>
              <a:gd name="adj2" fmla="val -687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How can we fix?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Think back to the stdin() error handling</a:t>
            </a:r>
          </a:p>
        </p:txBody>
      </p:sp>
    </p:spTree>
    <p:extLst>
      <p:ext uri="{BB962C8B-B14F-4D97-AF65-F5344CB8AC3E}">
        <p14:creationId xmlns:p14="http://schemas.microsoft.com/office/powerpoint/2010/main" val="3998633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8DF3-3E61-744F-985D-72FC37EC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read something in!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898FE-3882-E24C-8458-B705E8D50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85A0C-BF6E-A34D-9632-9A11A3E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571" y="1292148"/>
            <a:ext cx="7728857" cy="581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21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1619-45E7-9245-978F-97C92F0A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70381-CDA0-904B-BC90-30E91B54F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DA23A-D301-4D41-9F45-8F3BE4B4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46" y="0"/>
            <a:ext cx="8753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3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DE111-DC2D-494C-B3F1-2EABF14DD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std::env::</a:t>
            </a:r>
            <a:r>
              <a:rPr lang="en-US" dirty="0" err="1"/>
              <a:t>args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7A922-446D-ED40-B9A9-AB158C7B3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Returns an </a:t>
            </a:r>
            <a:r>
              <a:rPr lang="en-US" i="1" dirty="0"/>
              <a:t>iterator</a:t>
            </a:r>
            <a:r>
              <a:rPr lang="en-US" dirty="0"/>
              <a:t> of the command line arguments passed in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do we transform an </a:t>
            </a:r>
            <a:r>
              <a:rPr lang="en-US" i="1" dirty="0"/>
              <a:t>iterator</a:t>
            </a:r>
            <a:r>
              <a:rPr lang="en-US" dirty="0"/>
              <a:t> into a collection?</a:t>
            </a:r>
          </a:p>
          <a:p>
            <a:pPr lvl="1"/>
            <a:endParaRPr lang="en-US" b="1" i="1" dirty="0">
              <a:solidFill>
                <a:schemeClr val="bg1"/>
              </a:solidFill>
            </a:endParaRPr>
          </a:p>
          <a:p>
            <a:pPr lvl="1"/>
            <a:r>
              <a:rPr lang="en-US" b="1" i="1" dirty="0" err="1"/>
              <a:t>iterator.collect</a:t>
            </a:r>
            <a:r>
              <a:rPr lang="en-US" b="1" i="1" dirty="0"/>
              <a:t>()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The first item in the iterator will the name of the binary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/>
              <a:t>This is same as 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5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1619-45E7-9245-978F-97C92F0A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70381-CDA0-904B-BC90-30E91B54F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DA23A-D301-4D41-9F45-8F3BE4B4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46" y="0"/>
            <a:ext cx="8753707" cy="68580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EABBF42-6A6B-5E4D-BB9E-6F2E4921AE47}"/>
              </a:ext>
            </a:extLst>
          </p:cNvPr>
          <p:cNvSpPr/>
          <p:nvPr/>
        </p:nvSpPr>
        <p:spPr>
          <a:xfrm>
            <a:off x="4263145" y="4253779"/>
            <a:ext cx="3186545" cy="1687798"/>
          </a:xfrm>
          <a:prstGeom prst="wedgeRoundRectCallout">
            <a:avLst>
              <a:gd name="adj1" fmla="val -43245"/>
              <a:gd name="adj2" fmla="val -605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can use </a:t>
            </a:r>
            <a:r>
              <a:rPr lang="en-US" sz="3200" b="1" i="1" dirty="0"/>
              <a:t>.expect()</a:t>
            </a:r>
          </a:p>
        </p:txBody>
      </p:sp>
    </p:spTree>
    <p:extLst>
      <p:ext uri="{BB962C8B-B14F-4D97-AF65-F5344CB8AC3E}">
        <p14:creationId xmlns:p14="http://schemas.microsoft.com/office/powerpoint/2010/main" val="8026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1619-45E7-9245-978F-97C92F0A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DA23A-D301-4D41-9F45-8F3BE4B4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46" y="0"/>
            <a:ext cx="8753707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26113D-6959-5243-8C7D-498C2B8A0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3836506" cy="1325563"/>
          </a:xfrm>
        </p:spPr>
      </p:pic>
    </p:spTree>
    <p:extLst>
      <p:ext uri="{BB962C8B-B14F-4D97-AF65-F5344CB8AC3E}">
        <p14:creationId xmlns:p14="http://schemas.microsoft.com/office/powerpoint/2010/main" val="1765613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1619-45E7-9245-978F-97C92F0A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DA23A-D301-4D41-9F45-8F3BE4B4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46" y="0"/>
            <a:ext cx="8753707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26113D-6959-5243-8C7D-498C2B8A0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3836506" cy="1325563"/>
          </a:xfr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29E8ACE-4CAB-714E-BB5A-F8DA535A8359}"/>
              </a:ext>
            </a:extLst>
          </p:cNvPr>
          <p:cNvSpPr/>
          <p:nvPr/>
        </p:nvSpPr>
        <p:spPr>
          <a:xfrm>
            <a:off x="3390308" y="1690688"/>
            <a:ext cx="5712128" cy="1687798"/>
          </a:xfrm>
          <a:prstGeom prst="wedgeRoundRectCallout">
            <a:avLst>
              <a:gd name="adj1" fmla="val -44628"/>
              <a:gd name="adj2" fmla="val -851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It ran, but we got a panic! We tried to read from a file and got a file not found error!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824188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1619-45E7-9245-978F-97C92F0A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DA23A-D301-4D41-9F45-8F3BE4B4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46" y="0"/>
            <a:ext cx="8753707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26113D-6959-5243-8C7D-498C2B8A0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3836506" cy="1325563"/>
          </a:xfr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29E8ACE-4CAB-714E-BB5A-F8DA535A8359}"/>
              </a:ext>
            </a:extLst>
          </p:cNvPr>
          <p:cNvSpPr/>
          <p:nvPr/>
        </p:nvSpPr>
        <p:spPr>
          <a:xfrm>
            <a:off x="3390308" y="1690688"/>
            <a:ext cx="5712128" cy="1687798"/>
          </a:xfrm>
          <a:prstGeom prst="wedgeRoundRectCallout">
            <a:avLst>
              <a:gd name="adj1" fmla="val -44628"/>
              <a:gd name="adj2" fmla="val -851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How do we know which file was not found?</a:t>
            </a:r>
          </a:p>
          <a:p>
            <a:pPr algn="ctr"/>
            <a:r>
              <a:rPr lang="en-US" sz="3200" dirty="0"/>
              <a:t>We can’t tell from this?</a:t>
            </a:r>
          </a:p>
        </p:txBody>
      </p:sp>
    </p:spTree>
    <p:extLst>
      <p:ext uri="{BB962C8B-B14F-4D97-AF65-F5344CB8AC3E}">
        <p14:creationId xmlns:p14="http://schemas.microsoft.com/office/powerpoint/2010/main" val="1035211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11619-45E7-9245-978F-97C92F0A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DA23A-D301-4D41-9F45-8F3BE4B4B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146" y="0"/>
            <a:ext cx="8753707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26113D-6959-5243-8C7D-498C2B8A0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3836506" cy="1325563"/>
          </a:xfr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29E8ACE-4CAB-714E-BB5A-F8DA535A8359}"/>
              </a:ext>
            </a:extLst>
          </p:cNvPr>
          <p:cNvSpPr/>
          <p:nvPr/>
        </p:nvSpPr>
        <p:spPr>
          <a:xfrm>
            <a:off x="3390308" y="1690688"/>
            <a:ext cx="3924892" cy="1687798"/>
          </a:xfrm>
          <a:prstGeom prst="wedgeRoundRectCallout">
            <a:avLst>
              <a:gd name="adj1" fmla="val -28037"/>
              <a:gd name="adj2" fmla="val 724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is another we can handle errors?</a:t>
            </a:r>
          </a:p>
        </p:txBody>
      </p:sp>
    </p:spTree>
    <p:extLst>
      <p:ext uri="{BB962C8B-B14F-4D97-AF65-F5344CB8AC3E}">
        <p14:creationId xmlns:p14="http://schemas.microsoft.com/office/powerpoint/2010/main" val="2279416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1F8B-F98E-FE40-B44D-E729FE1E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9AC67-1839-0E43-8966-213B638A8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7B97E-5466-B04C-A562-21971235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21" y="0"/>
            <a:ext cx="9108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17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1F8B-F98E-FE40-B44D-E729FE1E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9AC67-1839-0E43-8966-213B638A8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7B97E-5466-B04C-A562-21971235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21" y="0"/>
            <a:ext cx="910855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27C2D3C-4199-3248-9BD2-84FA3EE4397A}"/>
              </a:ext>
            </a:extLst>
          </p:cNvPr>
          <p:cNvSpPr/>
          <p:nvPr/>
        </p:nvSpPr>
        <p:spPr>
          <a:xfrm>
            <a:off x="4429399" y="513052"/>
            <a:ext cx="3924892" cy="1687798"/>
          </a:xfrm>
          <a:prstGeom prst="wedgeRoundRectCallout">
            <a:avLst>
              <a:gd name="adj1" fmla="val -28037"/>
              <a:gd name="adj2" fmla="val 724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can use pattern matching!</a:t>
            </a:r>
          </a:p>
        </p:txBody>
      </p:sp>
    </p:spTree>
    <p:extLst>
      <p:ext uri="{BB962C8B-B14F-4D97-AF65-F5344CB8AC3E}">
        <p14:creationId xmlns:p14="http://schemas.microsoft.com/office/powerpoint/2010/main" val="1269362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1F8B-F98E-FE40-B44D-E729FE1E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9AC67-1839-0E43-8966-213B638A8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7B97E-5466-B04C-A562-21971235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21" y="0"/>
            <a:ext cx="910855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27C2D3C-4199-3248-9BD2-84FA3EE4397A}"/>
              </a:ext>
            </a:extLst>
          </p:cNvPr>
          <p:cNvSpPr/>
          <p:nvPr/>
        </p:nvSpPr>
        <p:spPr>
          <a:xfrm>
            <a:off x="4910442" y="3865852"/>
            <a:ext cx="5739837" cy="1687798"/>
          </a:xfrm>
          <a:prstGeom prst="wedgeRoundRectCallout">
            <a:avLst>
              <a:gd name="adj1" fmla="val -43485"/>
              <a:gd name="adj2" fmla="val -629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Now we can trigger our own panic!() which will “crash” the program and spit out a string</a:t>
            </a:r>
          </a:p>
        </p:txBody>
      </p:sp>
    </p:spTree>
    <p:extLst>
      <p:ext uri="{BB962C8B-B14F-4D97-AF65-F5344CB8AC3E}">
        <p14:creationId xmlns:p14="http://schemas.microsoft.com/office/powerpoint/2010/main" val="3721997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1F8B-F98E-FE40-B44D-E729FE1E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9AC67-1839-0E43-8966-213B638A8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7B97E-5466-B04C-A562-21971235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21" y="0"/>
            <a:ext cx="910855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27C2D3C-4199-3248-9BD2-84FA3EE4397A}"/>
              </a:ext>
            </a:extLst>
          </p:cNvPr>
          <p:cNvSpPr/>
          <p:nvPr/>
        </p:nvSpPr>
        <p:spPr>
          <a:xfrm>
            <a:off x="4120733" y="2189452"/>
            <a:ext cx="6131631" cy="1687798"/>
          </a:xfrm>
          <a:prstGeom prst="wedgeRoundRectCallout">
            <a:avLst>
              <a:gd name="adj1" fmla="val -25140"/>
              <a:gd name="adj2" fmla="val 650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 snuck this in here.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It is pretty self explanatory I think?</a:t>
            </a:r>
          </a:p>
        </p:txBody>
      </p:sp>
    </p:spTree>
    <p:extLst>
      <p:ext uri="{BB962C8B-B14F-4D97-AF65-F5344CB8AC3E}">
        <p14:creationId xmlns:p14="http://schemas.microsoft.com/office/powerpoint/2010/main" val="3542429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1F8B-F98E-FE40-B44D-E729FE1E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7B97E-5466-B04C-A562-21971235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21" y="0"/>
            <a:ext cx="9108558" cy="6858000"/>
          </a:xfrm>
          <a:prstGeom prst="rect">
            <a:avLst/>
          </a:prstGeom>
        </p:spPr>
      </p:pic>
      <p:pic>
        <p:nvPicPr>
          <p:cNvPr id="6" name="Content Placeholder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D6A7CCC-F861-F04F-970B-32E8AC800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0" y="16524"/>
            <a:ext cx="12182550" cy="2022763"/>
          </a:xfrm>
        </p:spPr>
      </p:pic>
    </p:spTree>
    <p:extLst>
      <p:ext uri="{BB962C8B-B14F-4D97-AF65-F5344CB8AC3E}">
        <p14:creationId xmlns:p14="http://schemas.microsoft.com/office/powerpoint/2010/main" val="2069199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CB19-DC4E-6C46-BE24-6CD14E725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D04E-CA78-AF43-BD3F-7A37EA30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2E7CD-EEBF-FC49-A692-BC4826F0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0"/>
            <a:ext cx="12192000" cy="57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76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1F8B-F98E-FE40-B44D-E729FE1E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7B97E-5466-B04C-A562-21971235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21" y="0"/>
            <a:ext cx="9108558" cy="6858000"/>
          </a:xfrm>
          <a:prstGeom prst="rect">
            <a:avLst/>
          </a:prstGeom>
        </p:spPr>
      </p:pic>
      <p:pic>
        <p:nvPicPr>
          <p:cNvPr id="6" name="Content Placeholder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D6A7CCC-F861-F04F-970B-32E8AC800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50" y="16524"/>
            <a:ext cx="12182550" cy="2022763"/>
          </a:xfr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690DF66-0364-CA4A-8352-07FCA0F8020E}"/>
              </a:ext>
            </a:extLst>
          </p:cNvPr>
          <p:cNvSpPr/>
          <p:nvPr/>
        </p:nvSpPr>
        <p:spPr>
          <a:xfrm>
            <a:off x="4120733" y="2189452"/>
            <a:ext cx="6131631" cy="1687798"/>
          </a:xfrm>
          <a:prstGeom prst="wedgeRoundRectCallout">
            <a:avLst>
              <a:gd name="adj1" fmla="val -2319"/>
              <a:gd name="adj2" fmla="val -802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Remember the first item in the </a:t>
            </a:r>
            <a:r>
              <a:rPr lang="en-US" sz="3200" b="1" i="1" dirty="0"/>
              <a:t>env::</a:t>
            </a:r>
            <a:r>
              <a:rPr lang="en-US" sz="3200" b="1" i="1" dirty="0" err="1"/>
              <a:t>args</a:t>
            </a:r>
            <a:r>
              <a:rPr lang="en-US" sz="3200" b="1" i="1" dirty="0"/>
              <a:t>()</a:t>
            </a:r>
            <a:r>
              <a:rPr lang="en-US" sz="3200" dirty="0"/>
              <a:t> is going to be the name of the binary!</a:t>
            </a:r>
          </a:p>
        </p:txBody>
      </p:sp>
    </p:spTree>
    <p:extLst>
      <p:ext uri="{BB962C8B-B14F-4D97-AF65-F5344CB8AC3E}">
        <p14:creationId xmlns:p14="http://schemas.microsoft.com/office/powerpoint/2010/main" val="316509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D0F7-308F-B748-B6EA-F349372C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51AD2-2525-1245-A799-6E92364F2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55865-1C74-DD43-921C-8B83C212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319" y="0"/>
            <a:ext cx="8333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62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D0F7-308F-B748-B6EA-F349372C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51AD2-2525-1245-A799-6E92364F2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55865-1C74-DD43-921C-8B83C212E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319" y="0"/>
            <a:ext cx="833336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629B0CE-37B9-FD45-9DDC-2C58F172B491}"/>
              </a:ext>
            </a:extLst>
          </p:cNvPr>
          <p:cNvSpPr/>
          <p:nvPr/>
        </p:nvSpPr>
        <p:spPr>
          <a:xfrm>
            <a:off x="3469570" y="0"/>
            <a:ext cx="5314211" cy="2052923"/>
          </a:xfrm>
          <a:prstGeom prst="wedgeRoundRectCallout">
            <a:avLst>
              <a:gd name="adj1" fmla="val -14173"/>
              <a:gd name="adj2" fmla="val 655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Let’s fix this by slicing the </a:t>
            </a:r>
            <a:r>
              <a:rPr lang="en-US" sz="3200" b="1" i="1" dirty="0" err="1"/>
              <a:t>args</a:t>
            </a:r>
            <a:r>
              <a:rPr lang="en-US" sz="3200" dirty="0"/>
              <a:t> vector from index 1 to the end of the argument list</a:t>
            </a:r>
          </a:p>
        </p:txBody>
      </p:sp>
    </p:spTree>
    <p:extLst>
      <p:ext uri="{BB962C8B-B14F-4D97-AF65-F5344CB8AC3E}">
        <p14:creationId xmlns:p14="http://schemas.microsoft.com/office/powerpoint/2010/main" val="1167436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2E91-F6A8-4E4D-B509-4CAE7F6D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7C99-13E1-054F-A60A-41FAE2B7B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23C36-298B-8F4F-A611-275D2ECB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0"/>
            <a:ext cx="797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79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2E91-F6A8-4E4D-B509-4CAE7F6D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7C99-13E1-054F-A60A-41FAE2B7B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23C36-298B-8F4F-A611-275D2ECB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0"/>
            <a:ext cx="7975600" cy="68580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06A9BD8-B22F-654A-A043-00F4D8C18612}"/>
              </a:ext>
            </a:extLst>
          </p:cNvPr>
          <p:cNvSpPr/>
          <p:nvPr/>
        </p:nvSpPr>
        <p:spPr>
          <a:xfrm>
            <a:off x="3469570" y="0"/>
            <a:ext cx="5314211" cy="2052923"/>
          </a:xfrm>
          <a:prstGeom prst="wedgeRoundRectCallout">
            <a:avLst>
              <a:gd name="adj1" fmla="val 51786"/>
              <a:gd name="adj2" fmla="val 1026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Often times, we just </a:t>
            </a:r>
            <a:r>
              <a:rPr lang="en-US" sz="3200" dirty="0" err="1"/>
              <a:t>kinda</a:t>
            </a:r>
            <a:r>
              <a:rPr lang="en-US" sz="3200" dirty="0"/>
              <a:t> want to get the value and propagate an error</a:t>
            </a:r>
          </a:p>
        </p:txBody>
      </p:sp>
    </p:spTree>
    <p:extLst>
      <p:ext uri="{BB962C8B-B14F-4D97-AF65-F5344CB8AC3E}">
        <p14:creationId xmlns:p14="http://schemas.microsoft.com/office/powerpoint/2010/main" val="1666013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2E91-F6A8-4E4D-B509-4CAE7F6D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7C99-13E1-054F-A60A-41FAE2B7B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23C36-298B-8F4F-A611-275D2ECB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0"/>
            <a:ext cx="79756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C32CB-3503-9C43-8B03-F62CF96887B6}"/>
              </a:ext>
            </a:extLst>
          </p:cNvPr>
          <p:cNvSpPr txBox="1"/>
          <p:nvPr/>
        </p:nvSpPr>
        <p:spPr>
          <a:xfrm>
            <a:off x="138545" y="3131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06A9BD8-B22F-654A-A043-00F4D8C18612}"/>
              </a:ext>
            </a:extLst>
          </p:cNvPr>
          <p:cNvSpPr/>
          <p:nvPr/>
        </p:nvSpPr>
        <p:spPr>
          <a:xfrm>
            <a:off x="3469570" y="0"/>
            <a:ext cx="5314211" cy="2590800"/>
          </a:xfrm>
          <a:prstGeom prst="wedgeRoundRectCallout">
            <a:avLst>
              <a:gd name="adj1" fmla="val 51264"/>
              <a:gd name="adj2" fmla="val 699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</a:t>
            </a:r>
            <a:r>
              <a:rPr lang="en-US" sz="3200" b="1" i="1" dirty="0"/>
              <a:t>?</a:t>
            </a:r>
            <a:r>
              <a:rPr lang="en-US" sz="3200" dirty="0"/>
              <a:t> operator in Rust gives us this functionality.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It’s short hand that can make development quicker </a:t>
            </a:r>
          </a:p>
        </p:txBody>
      </p:sp>
    </p:spTree>
    <p:extLst>
      <p:ext uri="{BB962C8B-B14F-4D97-AF65-F5344CB8AC3E}">
        <p14:creationId xmlns:p14="http://schemas.microsoft.com/office/powerpoint/2010/main" val="3150220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2E91-F6A8-4E4D-B509-4CAE7F6D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7C99-13E1-054F-A60A-41FAE2B7B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23C36-298B-8F4F-A611-275D2ECB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0"/>
            <a:ext cx="79756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C32CB-3503-9C43-8B03-F62CF96887B6}"/>
              </a:ext>
            </a:extLst>
          </p:cNvPr>
          <p:cNvSpPr txBox="1"/>
          <p:nvPr/>
        </p:nvSpPr>
        <p:spPr>
          <a:xfrm>
            <a:off x="138545" y="3131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06A9BD8-B22F-654A-A043-00F4D8C18612}"/>
              </a:ext>
            </a:extLst>
          </p:cNvPr>
          <p:cNvSpPr/>
          <p:nvPr/>
        </p:nvSpPr>
        <p:spPr>
          <a:xfrm>
            <a:off x="5597236" y="845126"/>
            <a:ext cx="3186545" cy="1745673"/>
          </a:xfrm>
          <a:prstGeom prst="wedgeRoundRectCallout">
            <a:avLst>
              <a:gd name="adj1" fmla="val 47880"/>
              <a:gd name="adj2" fmla="val 683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But there are some caveats with using </a:t>
            </a:r>
            <a:r>
              <a:rPr lang="en-US" sz="3200" b="1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74558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2E91-F6A8-4E4D-B509-4CAE7F6D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23C36-298B-8F4F-A611-275D2ECB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0"/>
            <a:ext cx="7975600" cy="6858000"/>
          </a:xfrm>
          <a:prstGeom prst="rect">
            <a:avLst/>
          </a:prstGeom>
        </p:spPr>
      </p:pic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596F37-A172-F543-B029-2E7237524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39" y="1115507"/>
            <a:ext cx="12162361" cy="4626985"/>
          </a:xfrm>
        </p:spPr>
      </p:pic>
    </p:spTree>
    <p:extLst>
      <p:ext uri="{BB962C8B-B14F-4D97-AF65-F5344CB8AC3E}">
        <p14:creationId xmlns:p14="http://schemas.microsoft.com/office/powerpoint/2010/main" val="3288771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2E91-F6A8-4E4D-B509-4CAE7F6D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7C99-13E1-054F-A60A-41FAE2B7B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23C36-298B-8F4F-A611-275D2ECB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0"/>
            <a:ext cx="79756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C32CB-3503-9C43-8B03-F62CF96887B6}"/>
              </a:ext>
            </a:extLst>
          </p:cNvPr>
          <p:cNvSpPr txBox="1"/>
          <p:nvPr/>
        </p:nvSpPr>
        <p:spPr>
          <a:xfrm>
            <a:off x="138545" y="3131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06A9BD8-B22F-654A-A043-00F4D8C18612}"/>
              </a:ext>
            </a:extLst>
          </p:cNvPr>
          <p:cNvSpPr/>
          <p:nvPr/>
        </p:nvSpPr>
        <p:spPr>
          <a:xfrm>
            <a:off x="4779817" y="2158386"/>
            <a:ext cx="4530436" cy="1945481"/>
          </a:xfrm>
          <a:prstGeom prst="wedgeRoundRectCallout">
            <a:avLst>
              <a:gd name="adj1" fmla="val -15423"/>
              <a:gd name="adj2" fmla="val -598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biggest one is that any function that uses it has to return a </a:t>
            </a:r>
            <a:r>
              <a:rPr lang="en-US" sz="3200" b="1" dirty="0"/>
              <a:t>Result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1199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2E91-F6A8-4E4D-B509-4CAE7F6D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7C99-13E1-054F-A60A-41FAE2B7B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23C36-298B-8F4F-A611-275D2ECB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0"/>
            <a:ext cx="79756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C32CB-3503-9C43-8B03-F62CF96887B6}"/>
              </a:ext>
            </a:extLst>
          </p:cNvPr>
          <p:cNvSpPr txBox="1"/>
          <p:nvPr/>
        </p:nvSpPr>
        <p:spPr>
          <a:xfrm>
            <a:off x="138545" y="3131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06A9BD8-B22F-654A-A043-00F4D8C18612}"/>
              </a:ext>
            </a:extLst>
          </p:cNvPr>
          <p:cNvSpPr/>
          <p:nvPr/>
        </p:nvSpPr>
        <p:spPr>
          <a:xfrm>
            <a:off x="5694217" y="717947"/>
            <a:ext cx="4128656" cy="1945481"/>
          </a:xfrm>
          <a:prstGeom prst="wedgeRoundRectCallout">
            <a:avLst>
              <a:gd name="adj1" fmla="val 26592"/>
              <a:gd name="adj2" fmla="val 711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Basically, </a:t>
            </a:r>
            <a:r>
              <a:rPr lang="en-US" sz="3200" b="1" i="1" dirty="0"/>
              <a:t>?</a:t>
            </a:r>
            <a:r>
              <a:rPr lang="en-US" sz="3200" dirty="0"/>
              <a:t> is shorthand for the match statement</a:t>
            </a:r>
          </a:p>
        </p:txBody>
      </p:sp>
    </p:spTree>
    <p:extLst>
      <p:ext uri="{BB962C8B-B14F-4D97-AF65-F5344CB8AC3E}">
        <p14:creationId xmlns:p14="http://schemas.microsoft.com/office/powerpoint/2010/main" val="2416069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CB19-DC4E-6C46-BE24-6CD14E725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D04E-CA78-AF43-BD3F-7A37EA30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2E7CD-EEBF-FC49-A692-BC4826F0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0"/>
            <a:ext cx="12192000" cy="570311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4863224-BC5D-984C-94BB-D91FFBCC4AFA}"/>
              </a:ext>
            </a:extLst>
          </p:cNvPr>
          <p:cNvSpPr/>
          <p:nvPr/>
        </p:nvSpPr>
        <p:spPr>
          <a:xfrm>
            <a:off x="5015345" y="745633"/>
            <a:ext cx="4364181" cy="1890110"/>
          </a:xfrm>
          <a:prstGeom prst="wedgeRoundRectCallout">
            <a:avLst>
              <a:gd name="adj1" fmla="val -72712"/>
              <a:gd name="adj2" fmla="val -1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Let’s bring in the std::env module</a:t>
            </a:r>
          </a:p>
        </p:txBody>
      </p:sp>
    </p:spTree>
    <p:extLst>
      <p:ext uri="{BB962C8B-B14F-4D97-AF65-F5344CB8AC3E}">
        <p14:creationId xmlns:p14="http://schemas.microsoft.com/office/powerpoint/2010/main" val="1372890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2E91-F6A8-4E4D-B509-4CAE7F6D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7C99-13E1-054F-A60A-41FAE2B7B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23C36-298B-8F4F-A611-275D2ECB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0"/>
            <a:ext cx="79756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C32CB-3503-9C43-8B03-F62CF96887B6}"/>
              </a:ext>
            </a:extLst>
          </p:cNvPr>
          <p:cNvSpPr txBox="1"/>
          <p:nvPr/>
        </p:nvSpPr>
        <p:spPr>
          <a:xfrm>
            <a:off x="138545" y="3131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06A9BD8-B22F-654A-A043-00F4D8C18612}"/>
              </a:ext>
            </a:extLst>
          </p:cNvPr>
          <p:cNvSpPr/>
          <p:nvPr/>
        </p:nvSpPr>
        <p:spPr>
          <a:xfrm>
            <a:off x="1136072" y="0"/>
            <a:ext cx="5375564" cy="3067195"/>
          </a:xfrm>
          <a:prstGeom prst="wedgeRoundRectCallout">
            <a:avLst>
              <a:gd name="adj1" fmla="val 91039"/>
              <a:gd name="adj2" fmla="val 477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/>
              <a:t>?</a:t>
            </a:r>
            <a:r>
              <a:rPr lang="en-US" sz="3200" dirty="0"/>
              <a:t> is shorthand for:</a:t>
            </a:r>
          </a:p>
          <a:p>
            <a:endParaRPr lang="en-US" sz="3200" dirty="0"/>
          </a:p>
          <a:p>
            <a:r>
              <a:rPr lang="en-US" sz="3200" dirty="0"/>
              <a:t>match </a:t>
            </a:r>
            <a:r>
              <a:rPr lang="en-US" sz="3200" dirty="0" err="1"/>
              <a:t>some_result</a:t>
            </a:r>
            <a:r>
              <a:rPr lang="en-US" sz="3200" dirty="0"/>
              <a:t> {</a:t>
            </a:r>
          </a:p>
          <a:p>
            <a:r>
              <a:rPr lang="en-US" sz="3200" dirty="0"/>
              <a:t>  Ok(v) =&gt; Ok(</a:t>
            </a:r>
            <a:r>
              <a:rPr lang="en-US" sz="3200" dirty="0" err="1"/>
              <a:t>val_to_return</a:t>
            </a:r>
            <a:r>
              <a:rPr lang="en-US" sz="3200" dirty="0"/>
              <a:t>),</a:t>
            </a:r>
          </a:p>
          <a:p>
            <a:r>
              <a:rPr lang="en-US" sz="3200" dirty="0"/>
              <a:t>  Err(e) =&gt;return Err(e),</a:t>
            </a:r>
          </a:p>
          <a:p>
            <a:r>
              <a:rPr lang="en-US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4310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00E9-8637-6D41-ACCD-8A8B3CE28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BBED-E227-B94E-9787-28BAD061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from a file is (duh) super common</a:t>
            </a:r>
          </a:p>
          <a:p>
            <a:endParaRPr lang="en-US" dirty="0"/>
          </a:p>
          <a:p>
            <a:r>
              <a:rPr lang="en-US" dirty="0"/>
              <a:t>fs:: gives us a bunch of other stuff we can do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E.g., we would like to read some number of bytes from a file into a buffer</a:t>
            </a:r>
          </a:p>
          <a:p>
            <a:pPr lvl="1"/>
            <a:r>
              <a:rPr lang="en-US" dirty="0"/>
              <a:t>We can use </a:t>
            </a:r>
            <a:r>
              <a:rPr lang="en-US" b="1" i="1" dirty="0" err="1"/>
              <a:t>File.read</a:t>
            </a:r>
            <a:r>
              <a:rPr lang="en-US" b="1" i="1" dirty="0"/>
              <a:t>(buffer)</a:t>
            </a:r>
          </a:p>
        </p:txBody>
      </p:sp>
    </p:spTree>
    <p:extLst>
      <p:ext uri="{BB962C8B-B14F-4D97-AF65-F5344CB8AC3E}">
        <p14:creationId xmlns:p14="http://schemas.microsoft.com/office/powerpoint/2010/main" val="360417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5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1025235" y="0"/>
            <a:ext cx="4946073" cy="1690688"/>
          </a:xfrm>
          <a:prstGeom prst="wedgeRoundRectCallout">
            <a:avLst>
              <a:gd name="adj1" fmla="val -3079"/>
              <a:gd name="adj2" fmla="val 822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Function that will read a file byte by byte and return the bytes that it read</a:t>
            </a:r>
          </a:p>
        </p:txBody>
      </p:sp>
    </p:spTree>
    <p:extLst>
      <p:ext uri="{BB962C8B-B14F-4D97-AF65-F5344CB8AC3E}">
        <p14:creationId xmlns:p14="http://schemas.microsoft.com/office/powerpoint/2010/main" val="32724412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4641271" y="558324"/>
            <a:ext cx="3200401" cy="1690688"/>
          </a:xfrm>
          <a:prstGeom prst="wedgeRoundRectCallout">
            <a:avLst>
              <a:gd name="adj1" fmla="val -102927"/>
              <a:gd name="adj2" fmla="val -62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Note various </a:t>
            </a:r>
            <a:r>
              <a:rPr lang="en-US" sz="3200" b="1" i="1" dirty="0"/>
              <a:t>use</a:t>
            </a:r>
            <a:r>
              <a:rPr lang="en-US" sz="32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9885516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4710544" y="259080"/>
            <a:ext cx="4488874" cy="1824658"/>
          </a:xfrm>
          <a:prstGeom prst="wedgeRoundRectCallout">
            <a:avLst>
              <a:gd name="adj1" fmla="val -11878"/>
              <a:gd name="adj2" fmla="val 627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are going to take in a &amp;str that is the path to the file we want to read</a:t>
            </a:r>
          </a:p>
        </p:txBody>
      </p:sp>
    </p:spTree>
    <p:extLst>
      <p:ext uri="{BB962C8B-B14F-4D97-AF65-F5344CB8AC3E}">
        <p14:creationId xmlns:p14="http://schemas.microsoft.com/office/powerpoint/2010/main" val="2057653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4530434" y="0"/>
            <a:ext cx="6151420" cy="2013065"/>
          </a:xfrm>
          <a:prstGeom prst="wedgeRoundRectCallout">
            <a:avLst>
              <a:gd name="adj1" fmla="val 7041"/>
              <a:gd name="adj2" fmla="val 627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are going to return a </a:t>
            </a:r>
            <a:r>
              <a:rPr lang="en-US" sz="3200" b="1" i="1" dirty="0"/>
              <a:t>Result</a:t>
            </a:r>
            <a:r>
              <a:rPr lang="en-US" sz="3200" dirty="0"/>
              <a:t> that contains a </a:t>
            </a:r>
            <a:r>
              <a:rPr lang="en-US" sz="3200" b="1" i="1" dirty="0" err="1"/>
              <a:t>Vec</a:t>
            </a:r>
            <a:r>
              <a:rPr lang="en-US" sz="3200" b="1" i="1" dirty="0"/>
              <a:t>&lt;u8&gt;</a:t>
            </a:r>
            <a:r>
              <a:rPr lang="en-US" sz="3200" dirty="0"/>
              <a:t> (a vector of bytes) if everything went well, and an </a:t>
            </a:r>
            <a:r>
              <a:rPr lang="en-US" sz="3200" dirty="0" err="1"/>
              <a:t>io</a:t>
            </a:r>
            <a:r>
              <a:rPr lang="en-US" sz="3200" dirty="0"/>
              <a:t>::Error if it fails</a:t>
            </a:r>
          </a:p>
        </p:txBody>
      </p:sp>
    </p:spTree>
    <p:extLst>
      <p:ext uri="{BB962C8B-B14F-4D97-AF65-F5344CB8AC3E}">
        <p14:creationId xmlns:p14="http://schemas.microsoft.com/office/powerpoint/2010/main" val="2015937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7121234" y="3089562"/>
            <a:ext cx="4031675" cy="1195647"/>
          </a:xfrm>
          <a:prstGeom prst="wedgeRoundRectCallout">
            <a:avLst>
              <a:gd name="adj1" fmla="val -104643"/>
              <a:gd name="adj2" fmla="val -577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open the file here</a:t>
            </a:r>
          </a:p>
          <a:p>
            <a:pPr algn="ctr"/>
            <a:r>
              <a:rPr lang="en-US" sz="3200" dirty="0"/>
              <a:t>Note the </a:t>
            </a:r>
            <a:r>
              <a:rPr lang="en-US" sz="3200" b="1" i="1" dirty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3400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7121234" y="3089562"/>
            <a:ext cx="4031675" cy="1607129"/>
          </a:xfrm>
          <a:prstGeom prst="wedgeRoundRectCallout">
            <a:avLst>
              <a:gd name="adj1" fmla="val -89179"/>
              <a:gd name="adj2" fmla="val -309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Now we’ll declare a </a:t>
            </a:r>
            <a:r>
              <a:rPr lang="en-US" sz="3200" dirty="0" err="1"/>
              <a:t>Vec</a:t>
            </a:r>
            <a:r>
              <a:rPr lang="en-US" sz="3200" dirty="0"/>
              <a:t>&lt;u8&gt; that we will return to the caller</a:t>
            </a:r>
          </a:p>
        </p:txBody>
      </p:sp>
    </p:spTree>
    <p:extLst>
      <p:ext uri="{BB962C8B-B14F-4D97-AF65-F5344CB8AC3E}">
        <p14:creationId xmlns:p14="http://schemas.microsoft.com/office/powerpoint/2010/main" val="1746307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6636327" y="3089562"/>
            <a:ext cx="5098473" cy="3768438"/>
          </a:xfrm>
          <a:prstGeom prst="wedgeRoundRectCallout">
            <a:avLst>
              <a:gd name="adj1" fmla="val -69886"/>
              <a:gd name="adj2" fmla="val -390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Note the syntax: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 err="1"/>
              <a:t>vec</a:t>
            </a:r>
            <a:r>
              <a:rPr lang="en-US" sz="3200" dirty="0"/>
              <a:t>![value; </a:t>
            </a:r>
            <a:r>
              <a:rPr lang="en-US" sz="3200" dirty="0" err="1"/>
              <a:t>initial_capacity</a:t>
            </a:r>
            <a:r>
              <a:rPr lang="en-US" sz="3200" dirty="0"/>
              <a:t>]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This will make a new </a:t>
            </a:r>
            <a:r>
              <a:rPr lang="en-US" sz="3200" dirty="0" err="1"/>
              <a:t>Vec</a:t>
            </a:r>
            <a:r>
              <a:rPr lang="en-US" sz="3200" dirty="0"/>
              <a:t> of length </a:t>
            </a:r>
            <a:r>
              <a:rPr lang="en-US" sz="3200" dirty="0" err="1"/>
              <a:t>initial_capacity</a:t>
            </a:r>
            <a:r>
              <a:rPr lang="en-US" sz="3200" dirty="0"/>
              <a:t> and fill it with whatever value is</a:t>
            </a:r>
          </a:p>
        </p:txBody>
      </p:sp>
    </p:spTree>
    <p:extLst>
      <p:ext uri="{BB962C8B-B14F-4D97-AF65-F5344CB8AC3E}">
        <p14:creationId xmlns:p14="http://schemas.microsoft.com/office/powerpoint/2010/main" val="2128599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CB19-DC4E-6C46-BE24-6CD14E725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D04E-CA78-AF43-BD3F-7A37EA30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2E7CD-EEBF-FC49-A692-BC4826F0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0"/>
            <a:ext cx="12192000" cy="570311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4863224-BC5D-984C-94BB-D91FFBCC4AFA}"/>
              </a:ext>
            </a:extLst>
          </p:cNvPr>
          <p:cNvSpPr/>
          <p:nvPr/>
        </p:nvSpPr>
        <p:spPr>
          <a:xfrm>
            <a:off x="5015345" y="745633"/>
            <a:ext cx="5486400" cy="1890110"/>
          </a:xfrm>
          <a:prstGeom prst="wedgeRoundRectCallout">
            <a:avLst>
              <a:gd name="adj1" fmla="val -36839"/>
              <a:gd name="adj2" fmla="val 64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Call the std::env::</a:t>
            </a:r>
            <a:r>
              <a:rPr lang="en-US" sz="3200" dirty="0" err="1"/>
              <a:t>args</a:t>
            </a:r>
            <a:r>
              <a:rPr lang="en-US" sz="3200" dirty="0"/>
              <a:t>() function to get an iterator of the command line arguments</a:t>
            </a:r>
          </a:p>
        </p:txBody>
      </p:sp>
    </p:spTree>
    <p:extLst>
      <p:ext uri="{BB962C8B-B14F-4D97-AF65-F5344CB8AC3E}">
        <p14:creationId xmlns:p14="http://schemas.microsoft.com/office/powerpoint/2010/main" val="4113289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2881745" y="1027906"/>
            <a:ext cx="5098473" cy="1842656"/>
          </a:xfrm>
          <a:prstGeom prst="wedgeRoundRectCallout">
            <a:avLst>
              <a:gd name="adj1" fmla="val -17169"/>
              <a:gd name="adj2" fmla="val 661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0u8 is saying our initial value should be 0 and it should be of type u8</a:t>
            </a:r>
          </a:p>
        </p:txBody>
      </p:sp>
    </p:spTree>
    <p:extLst>
      <p:ext uri="{BB962C8B-B14F-4D97-AF65-F5344CB8AC3E}">
        <p14:creationId xmlns:p14="http://schemas.microsoft.com/office/powerpoint/2010/main" val="1423572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2881746" y="1027906"/>
            <a:ext cx="3588328" cy="1842656"/>
          </a:xfrm>
          <a:prstGeom prst="wedgeRoundRectCallout">
            <a:avLst>
              <a:gd name="adj1" fmla="val 4839"/>
              <a:gd name="adj2" fmla="val 737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Semi-colon used by the </a:t>
            </a:r>
            <a:r>
              <a:rPr lang="en-US" sz="3200" dirty="0" err="1"/>
              <a:t>vec</a:t>
            </a:r>
            <a:r>
              <a:rPr lang="en-US" sz="3200" dirty="0"/>
              <a:t>! macro to separate </a:t>
            </a:r>
            <a:r>
              <a:rPr lang="en-US" sz="3200" dirty="0" err="1"/>
              <a:t>args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60637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2881746" y="1027906"/>
            <a:ext cx="3588328" cy="1842656"/>
          </a:xfrm>
          <a:prstGeom prst="wedgeRoundRectCallout">
            <a:avLst>
              <a:gd name="adj1" fmla="val 12175"/>
              <a:gd name="adj2" fmla="val 691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want our initial capacity to be 0 (empty)</a:t>
            </a:r>
          </a:p>
        </p:txBody>
      </p:sp>
    </p:spTree>
    <p:extLst>
      <p:ext uri="{BB962C8B-B14F-4D97-AF65-F5344CB8AC3E}">
        <p14:creationId xmlns:p14="http://schemas.microsoft.com/office/powerpoint/2010/main" val="9366223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2687781" y="1586344"/>
            <a:ext cx="3962399" cy="1842656"/>
          </a:xfrm>
          <a:prstGeom prst="wedgeRoundRectCallout">
            <a:avLst>
              <a:gd name="adj1" fmla="val 12175"/>
              <a:gd name="adj2" fmla="val 691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There are lots of ways to read into a buffer, but here’s one</a:t>
            </a:r>
          </a:p>
        </p:txBody>
      </p:sp>
    </p:spTree>
    <p:extLst>
      <p:ext uri="{BB962C8B-B14F-4D97-AF65-F5344CB8AC3E}">
        <p14:creationId xmlns:p14="http://schemas.microsoft.com/office/powerpoint/2010/main" val="1672317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2687781" y="1586344"/>
            <a:ext cx="4391892" cy="1842656"/>
          </a:xfrm>
          <a:prstGeom prst="wedgeRoundRectCallout">
            <a:avLst>
              <a:gd name="adj1" fmla="val 12175"/>
              <a:gd name="adj2" fmla="val 691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declare an array of u8 with a length of 1</a:t>
            </a:r>
          </a:p>
        </p:txBody>
      </p:sp>
    </p:spTree>
    <p:extLst>
      <p:ext uri="{BB962C8B-B14F-4D97-AF65-F5344CB8AC3E}">
        <p14:creationId xmlns:p14="http://schemas.microsoft.com/office/powerpoint/2010/main" val="105220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2687781" y="1586344"/>
            <a:ext cx="3782292" cy="1842656"/>
          </a:xfrm>
          <a:prstGeom prst="wedgeRoundRectCallout">
            <a:avLst>
              <a:gd name="adj1" fmla="val 14739"/>
              <a:gd name="adj2" fmla="val 706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I.e., an array of bytes with only a single element</a:t>
            </a:r>
          </a:p>
        </p:txBody>
      </p:sp>
    </p:spTree>
    <p:extLst>
      <p:ext uri="{BB962C8B-B14F-4D97-AF65-F5344CB8AC3E}">
        <p14:creationId xmlns:p14="http://schemas.microsoft.com/office/powerpoint/2010/main" val="9519304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2687780" y="1690688"/>
            <a:ext cx="5195455" cy="1738312"/>
          </a:xfrm>
          <a:prstGeom prst="wedgeRoundRectCallout">
            <a:avLst>
              <a:gd name="adj1" fmla="val -50861"/>
              <a:gd name="adj2" fmla="val 1082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 err="1"/>
              <a:t>File.read</a:t>
            </a:r>
            <a:r>
              <a:rPr lang="en-US" sz="3200" b="1" i="1" dirty="0"/>
              <a:t>(buffer)</a:t>
            </a:r>
            <a:r>
              <a:rPr lang="en-US" sz="3200" dirty="0"/>
              <a:t> takes in a mutable reference to an array (works with </a:t>
            </a:r>
            <a:r>
              <a:rPr lang="en-US" sz="3200" dirty="0" err="1"/>
              <a:t>Vec</a:t>
            </a:r>
            <a:r>
              <a:rPr lang="en-US" sz="3200" dirty="0"/>
              <a:t> too)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921143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2687780" y="1403668"/>
            <a:ext cx="4599711" cy="2025332"/>
          </a:xfrm>
          <a:prstGeom prst="wedgeRoundRectCallout">
            <a:avLst>
              <a:gd name="adj1" fmla="val 28055"/>
              <a:gd name="adj2" fmla="val 1041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It returns the number of bytes that were read.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0 bytes read = EOF</a:t>
            </a:r>
          </a:p>
        </p:txBody>
      </p:sp>
    </p:spTree>
    <p:extLst>
      <p:ext uri="{BB962C8B-B14F-4D97-AF65-F5344CB8AC3E}">
        <p14:creationId xmlns:p14="http://schemas.microsoft.com/office/powerpoint/2010/main" val="1099395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2192479" y="2416334"/>
            <a:ext cx="4599711" cy="2025332"/>
          </a:xfrm>
          <a:prstGeom prst="wedgeRoundRectCallout">
            <a:avLst>
              <a:gd name="adj1" fmla="val -39415"/>
              <a:gd name="adj2" fmla="val 727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now append whatever is in the buffer to our </a:t>
            </a:r>
            <a:r>
              <a:rPr lang="en-US" sz="3200" b="1" dirty="0"/>
              <a:t>bytes</a:t>
            </a:r>
            <a:r>
              <a:rPr lang="en-US" sz="3200" dirty="0"/>
              <a:t> </a:t>
            </a:r>
            <a:r>
              <a:rPr lang="en-US" sz="3200" dirty="0" err="1"/>
              <a:t>Vec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12919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02797B-4860-5C4F-AB3A-F8F359173584}"/>
              </a:ext>
            </a:extLst>
          </p:cNvPr>
          <p:cNvSpPr/>
          <p:nvPr/>
        </p:nvSpPr>
        <p:spPr>
          <a:xfrm>
            <a:off x="1194952" y="2268970"/>
            <a:ext cx="4599711" cy="2616041"/>
          </a:xfrm>
          <a:prstGeom prst="wedgeRoundRectCallout">
            <a:avLst>
              <a:gd name="adj1" fmla="val -39415"/>
              <a:gd name="adj2" fmla="val 727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Then we send back an Ok(bytes) to our caller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Caller can unwrap() the result to get at the bytes</a:t>
            </a:r>
          </a:p>
        </p:txBody>
      </p:sp>
    </p:spTree>
    <p:extLst>
      <p:ext uri="{BB962C8B-B14F-4D97-AF65-F5344CB8AC3E}">
        <p14:creationId xmlns:p14="http://schemas.microsoft.com/office/powerpoint/2010/main" val="2865387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CB19-DC4E-6C46-BE24-6CD14E725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D04E-CA78-AF43-BD3F-7A37EA30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2E7CD-EEBF-FC49-A692-BC4826F0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0"/>
            <a:ext cx="12192000" cy="570311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4863224-BC5D-984C-94BB-D91FFBCC4AFA}"/>
              </a:ext>
            </a:extLst>
          </p:cNvPr>
          <p:cNvSpPr/>
          <p:nvPr/>
        </p:nvSpPr>
        <p:spPr>
          <a:xfrm>
            <a:off x="6802581" y="745633"/>
            <a:ext cx="3699163" cy="1890110"/>
          </a:xfrm>
          <a:prstGeom prst="wedgeRoundRectCallout">
            <a:avLst>
              <a:gd name="adj1" fmla="val -36839"/>
              <a:gd name="adj2" fmla="val 64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Transform this iterator into a collection</a:t>
            </a:r>
          </a:p>
        </p:txBody>
      </p:sp>
    </p:spTree>
    <p:extLst>
      <p:ext uri="{BB962C8B-B14F-4D97-AF65-F5344CB8AC3E}">
        <p14:creationId xmlns:p14="http://schemas.microsoft.com/office/powerpoint/2010/main" val="37405445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E6B-68BD-A147-81DB-D6EAD353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32EBA-3EC8-E74E-9D09-4EF1A16F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05A93-F72A-EA4C-8142-0757B72A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31" y="0"/>
            <a:ext cx="10687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087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E6B-68BD-A147-81DB-D6EAD353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32EBA-3EC8-E74E-9D09-4EF1A16F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05A93-F72A-EA4C-8142-0757B72A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31" y="0"/>
            <a:ext cx="1068753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D91164-AAC0-024B-9F56-EC7694DA0077}"/>
              </a:ext>
            </a:extLst>
          </p:cNvPr>
          <p:cNvSpPr/>
          <p:nvPr/>
        </p:nvSpPr>
        <p:spPr>
          <a:xfrm>
            <a:off x="4462585" y="2733457"/>
            <a:ext cx="5221742" cy="2535674"/>
          </a:xfrm>
          <a:prstGeom prst="wedgeRoundRectCallout">
            <a:avLst>
              <a:gd name="adj1" fmla="val 37421"/>
              <a:gd name="adj2" fmla="val -575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When we call </a:t>
            </a:r>
            <a:r>
              <a:rPr lang="en-US" sz="3200" dirty="0" err="1"/>
              <a:t>read_byte_by_byte</a:t>
            </a:r>
            <a:r>
              <a:rPr lang="en-US" sz="3200" dirty="0"/>
              <a:t>() we need to either use </a:t>
            </a:r>
            <a:r>
              <a:rPr lang="en-US" sz="3200" b="1" i="1" dirty="0"/>
              <a:t>?</a:t>
            </a:r>
            <a:r>
              <a:rPr lang="en-US" sz="3200" dirty="0"/>
              <a:t> or handle the Result that comes back ourselves</a:t>
            </a:r>
          </a:p>
        </p:txBody>
      </p:sp>
    </p:spTree>
    <p:extLst>
      <p:ext uri="{BB962C8B-B14F-4D97-AF65-F5344CB8AC3E}">
        <p14:creationId xmlns:p14="http://schemas.microsoft.com/office/powerpoint/2010/main" val="41807583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E6B-68BD-A147-81DB-D6EAD353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32EBA-3EC8-E74E-9D09-4EF1A16F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05A93-F72A-EA4C-8142-0757B72A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31" y="0"/>
            <a:ext cx="1068753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D91164-AAC0-024B-9F56-EC7694DA0077}"/>
              </a:ext>
            </a:extLst>
          </p:cNvPr>
          <p:cNvSpPr/>
          <p:nvPr/>
        </p:nvSpPr>
        <p:spPr>
          <a:xfrm>
            <a:off x="1676400" y="2944090"/>
            <a:ext cx="4419600" cy="1840131"/>
          </a:xfrm>
          <a:prstGeom prst="wedgeRoundRectCallout">
            <a:avLst>
              <a:gd name="adj1" fmla="val -3018"/>
              <a:gd name="adj2" fmla="val -710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Assuming we have used the </a:t>
            </a:r>
            <a:r>
              <a:rPr lang="en-US" sz="3200" b="1" i="1" dirty="0"/>
              <a:t>?</a:t>
            </a:r>
            <a:r>
              <a:rPr lang="en-US" sz="3200" dirty="0"/>
              <a:t> operator, what is the type of </a:t>
            </a:r>
            <a:r>
              <a:rPr lang="en-US" sz="3200" b="1" dirty="0"/>
              <a:t>bytes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793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E6B-68BD-A147-81DB-D6EAD353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32EBA-3EC8-E74E-9D09-4EF1A16F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05A93-F72A-EA4C-8142-0757B72A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31" y="0"/>
            <a:ext cx="1068753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D91164-AAC0-024B-9F56-EC7694DA0077}"/>
              </a:ext>
            </a:extLst>
          </p:cNvPr>
          <p:cNvSpPr/>
          <p:nvPr/>
        </p:nvSpPr>
        <p:spPr>
          <a:xfrm>
            <a:off x="1676400" y="2944090"/>
            <a:ext cx="4419600" cy="1840131"/>
          </a:xfrm>
          <a:prstGeom prst="wedgeRoundRectCallout">
            <a:avLst>
              <a:gd name="adj1" fmla="val -3018"/>
              <a:gd name="adj2" fmla="val -710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Vec</a:t>
            </a:r>
            <a:r>
              <a:rPr lang="en-US" sz="3200" dirty="0"/>
              <a:t>&lt;u8&gt;</a:t>
            </a:r>
          </a:p>
        </p:txBody>
      </p:sp>
    </p:spTree>
    <p:extLst>
      <p:ext uri="{BB962C8B-B14F-4D97-AF65-F5344CB8AC3E}">
        <p14:creationId xmlns:p14="http://schemas.microsoft.com/office/powerpoint/2010/main" val="34837874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E6B-68BD-A147-81DB-D6EAD353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32EBA-3EC8-E74E-9D09-4EF1A16F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05A93-F72A-EA4C-8142-0757B72A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31" y="0"/>
            <a:ext cx="1068753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D91164-AAC0-024B-9F56-EC7694DA0077}"/>
              </a:ext>
            </a:extLst>
          </p:cNvPr>
          <p:cNvSpPr/>
          <p:nvPr/>
        </p:nvSpPr>
        <p:spPr>
          <a:xfrm>
            <a:off x="2646218" y="681037"/>
            <a:ext cx="4419600" cy="1840131"/>
          </a:xfrm>
          <a:prstGeom prst="wedgeRoundRectCallout">
            <a:avLst>
              <a:gd name="adj1" fmla="val -27469"/>
              <a:gd name="adj2" fmla="val 682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can print to standard err with the </a:t>
            </a:r>
            <a:r>
              <a:rPr lang="en-US" sz="3200" b="1" i="1" dirty="0" err="1"/>
              <a:t>eprintln</a:t>
            </a:r>
            <a:r>
              <a:rPr lang="en-US" sz="3200" b="1" i="1" dirty="0"/>
              <a:t>!</a:t>
            </a:r>
            <a:r>
              <a:rPr lang="en-US" sz="3200" dirty="0"/>
              <a:t> macro</a:t>
            </a:r>
          </a:p>
        </p:txBody>
      </p:sp>
    </p:spTree>
    <p:extLst>
      <p:ext uri="{BB962C8B-B14F-4D97-AF65-F5344CB8AC3E}">
        <p14:creationId xmlns:p14="http://schemas.microsoft.com/office/powerpoint/2010/main" val="38056381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E6B-68BD-A147-81DB-D6EAD353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32EBA-3EC8-E74E-9D09-4EF1A16F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05A93-F72A-EA4C-8142-0757B72A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31" y="0"/>
            <a:ext cx="1068753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D91164-AAC0-024B-9F56-EC7694DA0077}"/>
              </a:ext>
            </a:extLst>
          </p:cNvPr>
          <p:cNvSpPr/>
          <p:nvPr/>
        </p:nvSpPr>
        <p:spPr>
          <a:xfrm>
            <a:off x="4225636" y="1678998"/>
            <a:ext cx="4710546" cy="1840131"/>
          </a:xfrm>
          <a:prstGeom prst="wedgeRoundRectCallout">
            <a:avLst>
              <a:gd name="adj1" fmla="val -27469"/>
              <a:gd name="adj2" fmla="val 682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can write the bytes we got back to </a:t>
            </a:r>
            <a:r>
              <a:rPr lang="en-US" sz="3200" dirty="0" err="1"/>
              <a:t>stdout</a:t>
            </a:r>
            <a:r>
              <a:rPr lang="en-US" sz="3200" dirty="0"/>
              <a:t> using the </a:t>
            </a:r>
            <a:r>
              <a:rPr lang="en-US" sz="3200" b="1" i="1" dirty="0"/>
              <a:t>write()</a:t>
            </a:r>
            <a:r>
              <a:rPr lang="en-US" sz="3200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6660790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E6B-68BD-A147-81DB-D6EAD353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32EBA-3EC8-E74E-9D09-4EF1A16F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05A93-F72A-EA4C-8142-0757B72A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31" y="0"/>
            <a:ext cx="1068753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D91164-AAC0-024B-9F56-EC7694DA0077}"/>
              </a:ext>
            </a:extLst>
          </p:cNvPr>
          <p:cNvSpPr/>
          <p:nvPr/>
        </p:nvSpPr>
        <p:spPr>
          <a:xfrm>
            <a:off x="4225636" y="1678998"/>
            <a:ext cx="4710546" cy="1840131"/>
          </a:xfrm>
          <a:prstGeom prst="wedgeRoundRectCallout">
            <a:avLst>
              <a:gd name="adj1" fmla="val -27469"/>
              <a:gd name="adj2" fmla="val 682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Note that  Files and other types of IO have essentially the same API</a:t>
            </a:r>
          </a:p>
        </p:txBody>
      </p:sp>
    </p:spTree>
    <p:extLst>
      <p:ext uri="{BB962C8B-B14F-4D97-AF65-F5344CB8AC3E}">
        <p14:creationId xmlns:p14="http://schemas.microsoft.com/office/powerpoint/2010/main" val="12879808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E6B-68BD-A147-81DB-D6EAD353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32EBA-3EC8-E74E-9D09-4EF1A16F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05A93-F72A-EA4C-8142-0757B72A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31" y="0"/>
            <a:ext cx="1068753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D91164-AAC0-024B-9F56-EC7694DA0077}"/>
              </a:ext>
            </a:extLst>
          </p:cNvPr>
          <p:cNvSpPr/>
          <p:nvPr/>
        </p:nvSpPr>
        <p:spPr>
          <a:xfrm>
            <a:off x="1551709" y="3429000"/>
            <a:ext cx="4710546" cy="1840131"/>
          </a:xfrm>
          <a:prstGeom prst="wedgeRoundRectCallout">
            <a:avLst>
              <a:gd name="adj1" fmla="val -27469"/>
              <a:gd name="adj2" fmla="val 682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</a:t>
            </a:r>
            <a:r>
              <a:rPr lang="en-US" sz="3200" dirty="0" err="1"/>
              <a:t>gotta</a:t>
            </a:r>
            <a:r>
              <a:rPr lang="en-US" sz="3200" dirty="0"/>
              <a:t> remember to return something that is a </a:t>
            </a:r>
            <a:r>
              <a:rPr lang="en-US" sz="3200" b="1" i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5828075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E6B-68BD-A147-81DB-D6EAD353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32EBA-3EC8-E74E-9D09-4EF1A16F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05A93-F72A-EA4C-8142-0757B72A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31" y="0"/>
            <a:ext cx="1068753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D91164-AAC0-024B-9F56-EC7694DA0077}"/>
              </a:ext>
            </a:extLst>
          </p:cNvPr>
          <p:cNvSpPr/>
          <p:nvPr/>
        </p:nvSpPr>
        <p:spPr>
          <a:xfrm>
            <a:off x="1551709" y="3429000"/>
            <a:ext cx="4710546" cy="1840131"/>
          </a:xfrm>
          <a:prstGeom prst="wedgeRoundRectCallout">
            <a:avLst>
              <a:gd name="adj1" fmla="val -27469"/>
              <a:gd name="adj2" fmla="val 682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 this case, we just want to return </a:t>
            </a:r>
            <a:r>
              <a:rPr lang="en-US" sz="3200" b="1" i="1" dirty="0"/>
              <a:t>Ok(())</a:t>
            </a:r>
          </a:p>
        </p:txBody>
      </p:sp>
    </p:spTree>
    <p:extLst>
      <p:ext uri="{BB962C8B-B14F-4D97-AF65-F5344CB8AC3E}">
        <p14:creationId xmlns:p14="http://schemas.microsoft.com/office/powerpoint/2010/main" val="398761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9E6B-68BD-A147-81DB-D6EAD353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32EBA-3EC8-E74E-9D09-4EF1A16FE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05A93-F72A-EA4C-8142-0757B72A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31" y="0"/>
            <a:ext cx="1068753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D91164-AAC0-024B-9F56-EC7694DA0077}"/>
              </a:ext>
            </a:extLst>
          </p:cNvPr>
          <p:cNvSpPr/>
          <p:nvPr/>
        </p:nvSpPr>
        <p:spPr>
          <a:xfrm>
            <a:off x="1551709" y="3429000"/>
            <a:ext cx="4710546" cy="1840131"/>
          </a:xfrm>
          <a:prstGeom prst="wedgeRoundRectCallout">
            <a:avLst>
              <a:gd name="adj1" fmla="val -27469"/>
              <a:gd name="adj2" fmla="val 682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is the inner () in this line called?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11217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CB19-DC4E-6C46-BE24-6CD14E725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D04E-CA78-AF43-BD3F-7A37EA30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2E7CD-EEBF-FC49-A692-BC4826F0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0"/>
            <a:ext cx="12192000" cy="5703119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4863224-BC5D-984C-94BB-D91FFBCC4AFA}"/>
              </a:ext>
            </a:extLst>
          </p:cNvPr>
          <p:cNvSpPr/>
          <p:nvPr/>
        </p:nvSpPr>
        <p:spPr>
          <a:xfrm>
            <a:off x="429490" y="1233055"/>
            <a:ext cx="3699163" cy="2128836"/>
          </a:xfrm>
          <a:prstGeom prst="wedgeRoundRectCallout">
            <a:avLst>
              <a:gd name="adj1" fmla="val -8749"/>
              <a:gd name="adj2" fmla="val 758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Loop through the command line </a:t>
            </a:r>
            <a:r>
              <a:rPr lang="en-US" sz="3200" dirty="0" err="1"/>
              <a:t>args</a:t>
            </a:r>
            <a:r>
              <a:rPr lang="en-US" sz="3200" dirty="0"/>
              <a:t> and print out their index and value</a:t>
            </a:r>
          </a:p>
        </p:txBody>
      </p:sp>
    </p:spTree>
    <p:extLst>
      <p:ext uri="{BB962C8B-B14F-4D97-AF65-F5344CB8AC3E}">
        <p14:creationId xmlns:p14="http://schemas.microsoft.com/office/powerpoint/2010/main" val="5678118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F6B88C-7FF9-B740-A867-1F7B7C054520}"/>
              </a:ext>
            </a:extLst>
          </p:cNvPr>
          <p:cNvSpPr/>
          <p:nvPr/>
        </p:nvSpPr>
        <p:spPr>
          <a:xfrm>
            <a:off x="180109" y="365125"/>
            <a:ext cx="11831782" cy="1825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There are a bunch of ways to implement the </a:t>
            </a:r>
            <a:r>
              <a:rPr lang="en-US" sz="2800" dirty="0" err="1"/>
              <a:t>read_byte_by_byte</a:t>
            </a:r>
            <a:r>
              <a:rPr lang="en-US" sz="2800" dirty="0"/>
              <a:t> function.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Any other ideas?</a:t>
            </a:r>
          </a:p>
        </p:txBody>
      </p:sp>
    </p:spTree>
    <p:extLst>
      <p:ext uri="{BB962C8B-B14F-4D97-AF65-F5344CB8AC3E}">
        <p14:creationId xmlns:p14="http://schemas.microsoft.com/office/powerpoint/2010/main" val="33114485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F6B88C-7FF9-B740-A867-1F7B7C054520}"/>
              </a:ext>
            </a:extLst>
          </p:cNvPr>
          <p:cNvSpPr/>
          <p:nvPr/>
        </p:nvSpPr>
        <p:spPr>
          <a:xfrm>
            <a:off x="180109" y="365125"/>
            <a:ext cx="11831782" cy="1825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There are a bunch of ways to implement the </a:t>
            </a:r>
            <a:r>
              <a:rPr lang="en-US" sz="2800" dirty="0" err="1"/>
              <a:t>read_byte_by_byte</a:t>
            </a:r>
            <a:r>
              <a:rPr lang="en-US" sz="2800" dirty="0"/>
              <a:t> function.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Any other ideas?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3F42F23-C91F-7C45-80C4-6DDDD14B4F93}"/>
              </a:ext>
            </a:extLst>
          </p:cNvPr>
          <p:cNvSpPr/>
          <p:nvPr/>
        </p:nvSpPr>
        <p:spPr>
          <a:xfrm>
            <a:off x="512618" y="3144982"/>
            <a:ext cx="5791200" cy="1038874"/>
          </a:xfrm>
          <a:prstGeom prst="wedgeRoundRectCallout">
            <a:avLst>
              <a:gd name="adj1" fmla="val -27469"/>
              <a:gd name="adj2" fmla="val 682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Could we loop a different way?</a:t>
            </a:r>
          </a:p>
        </p:txBody>
      </p:sp>
    </p:spTree>
    <p:extLst>
      <p:ext uri="{BB962C8B-B14F-4D97-AF65-F5344CB8AC3E}">
        <p14:creationId xmlns:p14="http://schemas.microsoft.com/office/powerpoint/2010/main" val="27679233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23FC-1255-804A-B411-BDF1E8D2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DDB8C-CA85-6747-A437-98C49ED1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BBE39-0718-3148-A6A8-D4670EB5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"/>
            <a:ext cx="12192000" cy="63398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F6B88C-7FF9-B740-A867-1F7B7C054520}"/>
              </a:ext>
            </a:extLst>
          </p:cNvPr>
          <p:cNvSpPr/>
          <p:nvPr/>
        </p:nvSpPr>
        <p:spPr>
          <a:xfrm>
            <a:off x="180109" y="365125"/>
            <a:ext cx="11831782" cy="1825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There are a bunch of ways to implement the </a:t>
            </a:r>
            <a:r>
              <a:rPr lang="en-US" sz="2800" dirty="0" err="1"/>
              <a:t>read_byte_by_byte</a:t>
            </a:r>
            <a:r>
              <a:rPr lang="en-US" sz="2800" dirty="0"/>
              <a:t> function.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Any other ideas?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3F42F23-C91F-7C45-80C4-6DDDD14B4F93}"/>
              </a:ext>
            </a:extLst>
          </p:cNvPr>
          <p:cNvSpPr/>
          <p:nvPr/>
        </p:nvSpPr>
        <p:spPr>
          <a:xfrm>
            <a:off x="1163782" y="4461164"/>
            <a:ext cx="5791200" cy="1038874"/>
          </a:xfrm>
          <a:prstGeom prst="wedgeRoundRectCallout">
            <a:avLst>
              <a:gd name="adj1" fmla="val 23009"/>
              <a:gd name="adj2" fmla="val -678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about using a bigger buffer to read into?</a:t>
            </a:r>
          </a:p>
        </p:txBody>
      </p:sp>
    </p:spTree>
    <p:extLst>
      <p:ext uri="{BB962C8B-B14F-4D97-AF65-F5344CB8AC3E}">
        <p14:creationId xmlns:p14="http://schemas.microsoft.com/office/powerpoint/2010/main" val="7748640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2C7-0786-514A-9E85-0FE35CC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62E9-A1FA-7B47-A875-25C5A651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BE09-3570-5D45-B986-1539D239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910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2C7-0786-514A-9E85-0FE35CC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62E9-A1FA-7B47-A875-25C5A651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BE09-3570-5D45-B986-1539D239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D7D8558-55CF-2B49-915D-3DC04C23C82C}"/>
              </a:ext>
            </a:extLst>
          </p:cNvPr>
          <p:cNvSpPr/>
          <p:nvPr/>
        </p:nvSpPr>
        <p:spPr>
          <a:xfrm>
            <a:off x="4447308" y="472896"/>
            <a:ext cx="4655128" cy="1038874"/>
          </a:xfrm>
          <a:prstGeom prst="wedgeRoundRectCallout">
            <a:avLst>
              <a:gd name="adj1" fmla="val -25981"/>
              <a:gd name="adj2" fmla="val 748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Let’s try reading in at most 8 bytes at a time</a:t>
            </a:r>
          </a:p>
        </p:txBody>
      </p:sp>
    </p:spTree>
    <p:extLst>
      <p:ext uri="{BB962C8B-B14F-4D97-AF65-F5344CB8AC3E}">
        <p14:creationId xmlns:p14="http://schemas.microsoft.com/office/powerpoint/2010/main" val="38348592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2C7-0786-514A-9E85-0FE35CC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62E9-A1FA-7B47-A875-25C5A651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BE09-3570-5D45-B986-1539D239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D7D8558-55CF-2B49-915D-3DC04C23C82C}"/>
              </a:ext>
            </a:extLst>
          </p:cNvPr>
          <p:cNvSpPr/>
          <p:nvPr/>
        </p:nvSpPr>
        <p:spPr>
          <a:xfrm>
            <a:off x="2452253" y="380821"/>
            <a:ext cx="3643747" cy="1582917"/>
          </a:xfrm>
          <a:prstGeom prst="wedgeRoundRectCallout">
            <a:avLst>
              <a:gd name="adj1" fmla="val -32065"/>
              <a:gd name="adj2" fmla="val 757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can use a </a:t>
            </a:r>
            <a:r>
              <a:rPr lang="en-US" sz="3200" i="1" dirty="0"/>
              <a:t>loop</a:t>
            </a:r>
            <a:r>
              <a:rPr lang="en-US" sz="3200" dirty="0"/>
              <a:t> and a </a:t>
            </a:r>
            <a:r>
              <a:rPr lang="en-US" sz="3200" i="1" dirty="0"/>
              <a:t>match </a:t>
            </a:r>
            <a:r>
              <a:rPr lang="en-US" sz="3200" dirty="0"/>
              <a:t>to handle things</a:t>
            </a:r>
          </a:p>
        </p:txBody>
      </p:sp>
    </p:spTree>
    <p:extLst>
      <p:ext uri="{BB962C8B-B14F-4D97-AF65-F5344CB8AC3E}">
        <p14:creationId xmlns:p14="http://schemas.microsoft.com/office/powerpoint/2010/main" val="37175073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2C7-0786-514A-9E85-0FE35CC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62E9-A1FA-7B47-A875-25C5A651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BE09-3570-5D45-B986-1539D239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D7D8558-55CF-2B49-915D-3DC04C23C82C}"/>
              </a:ext>
            </a:extLst>
          </p:cNvPr>
          <p:cNvSpPr/>
          <p:nvPr/>
        </p:nvSpPr>
        <p:spPr>
          <a:xfrm>
            <a:off x="2452253" y="380821"/>
            <a:ext cx="4211783" cy="1582917"/>
          </a:xfrm>
          <a:prstGeom prst="wedgeRoundRectCallout">
            <a:avLst>
              <a:gd name="adj1" fmla="val -30420"/>
              <a:gd name="adj2" fmla="val 818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are matching on the return value of </a:t>
            </a:r>
            <a:r>
              <a:rPr lang="en-US" sz="3200" dirty="0" err="1"/>
              <a:t>f.read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551873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2C7-0786-514A-9E85-0FE35CC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62E9-A1FA-7B47-A875-25C5A651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BE09-3570-5D45-B986-1539D239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D7D8558-55CF-2B49-915D-3DC04C23C82C}"/>
              </a:ext>
            </a:extLst>
          </p:cNvPr>
          <p:cNvSpPr/>
          <p:nvPr/>
        </p:nvSpPr>
        <p:spPr>
          <a:xfrm>
            <a:off x="2452253" y="380821"/>
            <a:ext cx="4211783" cy="1582917"/>
          </a:xfrm>
          <a:prstGeom prst="wedgeRoundRectCallout">
            <a:avLst>
              <a:gd name="adj1" fmla="val -30420"/>
              <a:gd name="adj2" fmla="val 818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f.read</a:t>
            </a:r>
            <a:r>
              <a:rPr lang="en-US" sz="3200" dirty="0"/>
              <a:t>() returns the number of bytes read</a:t>
            </a:r>
          </a:p>
        </p:txBody>
      </p:sp>
    </p:spTree>
    <p:extLst>
      <p:ext uri="{BB962C8B-B14F-4D97-AF65-F5344CB8AC3E}">
        <p14:creationId xmlns:p14="http://schemas.microsoft.com/office/powerpoint/2010/main" val="8486170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2C7-0786-514A-9E85-0FE35CC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62E9-A1FA-7B47-A875-25C5A651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BE09-3570-5D45-B986-1539D239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D7D8558-55CF-2B49-915D-3DC04C23C82C}"/>
              </a:ext>
            </a:extLst>
          </p:cNvPr>
          <p:cNvSpPr/>
          <p:nvPr/>
        </p:nvSpPr>
        <p:spPr>
          <a:xfrm>
            <a:off x="2757052" y="365125"/>
            <a:ext cx="3976256" cy="2016015"/>
          </a:xfrm>
          <a:prstGeom prst="wedgeRoundRectCallout">
            <a:avLst>
              <a:gd name="adj1" fmla="val -32511"/>
              <a:gd name="adj2" fmla="val 784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return value is bound to </a:t>
            </a:r>
            <a:r>
              <a:rPr lang="en-US" sz="3200" b="1" i="1" dirty="0" err="1"/>
              <a:t>num_bytes_read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15253524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2C7-0786-514A-9E85-0FE35CC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62E9-A1FA-7B47-A875-25C5A651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BE09-3570-5D45-B986-1539D239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D7D8558-55CF-2B49-915D-3DC04C23C82C}"/>
              </a:ext>
            </a:extLst>
          </p:cNvPr>
          <p:cNvSpPr/>
          <p:nvPr/>
        </p:nvSpPr>
        <p:spPr>
          <a:xfrm>
            <a:off x="3906980" y="365125"/>
            <a:ext cx="3976256" cy="2016015"/>
          </a:xfrm>
          <a:prstGeom prst="wedgeRoundRectCallout">
            <a:avLst>
              <a:gd name="adj1" fmla="val -32511"/>
              <a:gd name="adj2" fmla="val 784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Pattern matching is really powerful!</a:t>
            </a:r>
          </a:p>
          <a:p>
            <a:pPr algn="ctr"/>
            <a:r>
              <a:rPr lang="en-US" sz="3200" dirty="0"/>
              <a:t>You can use conditionals!</a:t>
            </a:r>
          </a:p>
        </p:txBody>
      </p:sp>
    </p:spTree>
    <p:extLst>
      <p:ext uri="{BB962C8B-B14F-4D97-AF65-F5344CB8AC3E}">
        <p14:creationId xmlns:p14="http://schemas.microsoft.com/office/powerpoint/2010/main" val="313778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CB19-DC4E-6C46-BE24-6CD14E725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D04E-CA78-AF43-BD3F-7A37EA30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2E7CD-EEBF-FC49-A692-BC4826F0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440"/>
            <a:ext cx="12192000" cy="5703119"/>
          </a:xfrm>
          <a:prstGeom prst="rect">
            <a:avLst/>
          </a:prstGeom>
        </p:spPr>
      </p:pic>
      <p:sp>
        <p:nvSpPr>
          <p:cNvPr id="5" name="Explosion 2 4">
            <a:extLst>
              <a:ext uri="{FF2B5EF4-FFF2-40B4-BE49-F238E27FC236}">
                <a16:creationId xmlns:a16="http://schemas.microsoft.com/office/drawing/2014/main" id="{2211435C-1DBE-104D-A49E-356637DCDEE0}"/>
              </a:ext>
            </a:extLst>
          </p:cNvPr>
          <p:cNvSpPr/>
          <p:nvPr/>
        </p:nvSpPr>
        <p:spPr>
          <a:xfrm>
            <a:off x="8866909" y="107660"/>
            <a:ext cx="3186545" cy="24085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it compile?</a:t>
            </a:r>
          </a:p>
        </p:txBody>
      </p:sp>
    </p:spTree>
    <p:extLst>
      <p:ext uri="{BB962C8B-B14F-4D97-AF65-F5344CB8AC3E}">
        <p14:creationId xmlns:p14="http://schemas.microsoft.com/office/powerpoint/2010/main" val="42666067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2C7-0786-514A-9E85-0FE35CC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62E9-A1FA-7B47-A875-25C5A651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BE09-3570-5D45-B986-1539D239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D7D8558-55CF-2B49-915D-3DC04C23C82C}"/>
              </a:ext>
            </a:extLst>
          </p:cNvPr>
          <p:cNvSpPr/>
          <p:nvPr/>
        </p:nvSpPr>
        <p:spPr>
          <a:xfrm>
            <a:off x="3893126" y="3512220"/>
            <a:ext cx="3976256" cy="2016015"/>
          </a:xfrm>
          <a:prstGeom prst="wedgeRoundRectCallout">
            <a:avLst>
              <a:gd name="adj1" fmla="val -52023"/>
              <a:gd name="adj2" fmla="val -548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expression gets run if and only if we read in 0 bytes</a:t>
            </a:r>
          </a:p>
        </p:txBody>
      </p:sp>
    </p:spTree>
    <p:extLst>
      <p:ext uri="{BB962C8B-B14F-4D97-AF65-F5344CB8AC3E}">
        <p14:creationId xmlns:p14="http://schemas.microsoft.com/office/powerpoint/2010/main" val="37775810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2C7-0786-514A-9E85-0FE35CC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62E9-A1FA-7B47-A875-25C5A651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BE09-3570-5D45-B986-1539D239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D7D8558-55CF-2B49-915D-3DC04C23C82C}"/>
              </a:ext>
            </a:extLst>
          </p:cNvPr>
          <p:cNvSpPr/>
          <p:nvPr/>
        </p:nvSpPr>
        <p:spPr>
          <a:xfrm>
            <a:off x="2888672" y="4501466"/>
            <a:ext cx="4384964" cy="2016015"/>
          </a:xfrm>
          <a:prstGeom prst="wedgeRoundRectCallout">
            <a:avLst>
              <a:gd name="adj1" fmla="val -33884"/>
              <a:gd name="adj2" fmla="val -596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If we managed to read in more than 1 byte, this expression is run</a:t>
            </a:r>
          </a:p>
        </p:txBody>
      </p:sp>
    </p:spTree>
    <p:extLst>
      <p:ext uri="{BB962C8B-B14F-4D97-AF65-F5344CB8AC3E}">
        <p14:creationId xmlns:p14="http://schemas.microsoft.com/office/powerpoint/2010/main" val="24767400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2C7-0786-514A-9E85-0FE35CC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62E9-A1FA-7B47-A875-25C5A651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BE09-3570-5D45-B986-1539D239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D7D8558-55CF-2B49-915D-3DC04C23C82C}"/>
              </a:ext>
            </a:extLst>
          </p:cNvPr>
          <p:cNvSpPr/>
          <p:nvPr/>
        </p:nvSpPr>
        <p:spPr>
          <a:xfrm>
            <a:off x="2888672" y="4501466"/>
            <a:ext cx="4384964" cy="2016015"/>
          </a:xfrm>
          <a:prstGeom prst="wedgeRoundRectCallout">
            <a:avLst>
              <a:gd name="adj1" fmla="val -33884"/>
              <a:gd name="adj2" fmla="val -596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are going to </a:t>
            </a:r>
            <a:r>
              <a:rPr lang="en-US" sz="3200" i="1" dirty="0"/>
              <a:t>extend()</a:t>
            </a:r>
            <a:r>
              <a:rPr lang="en-US" sz="3200" dirty="0"/>
              <a:t> our return value with the bytes we read in</a:t>
            </a:r>
          </a:p>
        </p:txBody>
      </p:sp>
    </p:spTree>
    <p:extLst>
      <p:ext uri="{BB962C8B-B14F-4D97-AF65-F5344CB8AC3E}">
        <p14:creationId xmlns:p14="http://schemas.microsoft.com/office/powerpoint/2010/main" val="35927292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2C7-0786-514A-9E85-0FE35CC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62E9-A1FA-7B47-A875-25C5A651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BE09-3570-5D45-B986-1539D239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D7D8558-55CF-2B49-915D-3DC04C23C82C}"/>
              </a:ext>
            </a:extLst>
          </p:cNvPr>
          <p:cNvSpPr/>
          <p:nvPr/>
        </p:nvSpPr>
        <p:spPr>
          <a:xfrm>
            <a:off x="2888671" y="4501466"/>
            <a:ext cx="6740237" cy="2016015"/>
          </a:xfrm>
          <a:prstGeom prst="wedgeRoundRectCallout">
            <a:avLst>
              <a:gd name="adj1" fmla="val -94"/>
              <a:gd name="adj2" fmla="val -60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might not have read all 8 bytes, so we can use a slice to only append the number of bytes we read</a:t>
            </a:r>
          </a:p>
        </p:txBody>
      </p:sp>
    </p:spTree>
    <p:extLst>
      <p:ext uri="{BB962C8B-B14F-4D97-AF65-F5344CB8AC3E}">
        <p14:creationId xmlns:p14="http://schemas.microsoft.com/office/powerpoint/2010/main" val="36181070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2C7-0786-514A-9E85-0FE35CC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62E9-A1FA-7B47-A875-25C5A651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BE09-3570-5D45-B986-1539D239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D7D8558-55CF-2B49-915D-3DC04C23C82C}"/>
              </a:ext>
            </a:extLst>
          </p:cNvPr>
          <p:cNvSpPr/>
          <p:nvPr/>
        </p:nvSpPr>
        <p:spPr>
          <a:xfrm>
            <a:off x="2597725" y="2284739"/>
            <a:ext cx="5091547" cy="2016015"/>
          </a:xfrm>
          <a:prstGeom prst="wedgeRoundRectCallout">
            <a:avLst>
              <a:gd name="adj1" fmla="val -43631"/>
              <a:gd name="adj2" fmla="val 674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do still need to handle other values that might occur in our </a:t>
            </a:r>
            <a:r>
              <a:rPr lang="en-US" sz="3200" i="1" dirty="0"/>
              <a:t>match</a:t>
            </a:r>
          </a:p>
        </p:txBody>
      </p:sp>
    </p:spTree>
    <p:extLst>
      <p:ext uri="{BB962C8B-B14F-4D97-AF65-F5344CB8AC3E}">
        <p14:creationId xmlns:p14="http://schemas.microsoft.com/office/powerpoint/2010/main" val="21495004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2C7-0786-514A-9E85-0FE35CC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62E9-A1FA-7B47-A875-25C5A651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BE09-3570-5D45-B986-1539D239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D7D8558-55CF-2B49-915D-3DC04C23C82C}"/>
              </a:ext>
            </a:extLst>
          </p:cNvPr>
          <p:cNvSpPr/>
          <p:nvPr/>
        </p:nvSpPr>
        <p:spPr>
          <a:xfrm>
            <a:off x="2597725" y="2055813"/>
            <a:ext cx="5091547" cy="2244941"/>
          </a:xfrm>
          <a:prstGeom prst="wedgeRoundRectCallout">
            <a:avLst>
              <a:gd name="adj1" fmla="val -43631"/>
              <a:gd name="adj2" fmla="val 674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There is nothing we could do in that scenario, and in fact it makes no sense in reality</a:t>
            </a:r>
          </a:p>
        </p:txBody>
      </p:sp>
    </p:spTree>
    <p:extLst>
      <p:ext uri="{BB962C8B-B14F-4D97-AF65-F5344CB8AC3E}">
        <p14:creationId xmlns:p14="http://schemas.microsoft.com/office/powerpoint/2010/main" val="493123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2C7-0786-514A-9E85-0FE35CC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62E9-A1FA-7B47-A875-25C5A651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BE09-3570-5D45-B986-1539D239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D7D8558-55CF-2B49-915D-3DC04C23C82C}"/>
              </a:ext>
            </a:extLst>
          </p:cNvPr>
          <p:cNvSpPr/>
          <p:nvPr/>
        </p:nvSpPr>
        <p:spPr>
          <a:xfrm>
            <a:off x="2597725" y="2284739"/>
            <a:ext cx="5091547" cy="2016015"/>
          </a:xfrm>
          <a:prstGeom prst="wedgeRoundRectCallout">
            <a:avLst>
              <a:gd name="adj1" fmla="val -33291"/>
              <a:gd name="adj2" fmla="val 75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So we will just panic! and get out of the program</a:t>
            </a:r>
          </a:p>
        </p:txBody>
      </p:sp>
    </p:spTree>
    <p:extLst>
      <p:ext uri="{BB962C8B-B14F-4D97-AF65-F5344CB8AC3E}">
        <p14:creationId xmlns:p14="http://schemas.microsoft.com/office/powerpoint/2010/main" val="31304896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2C7-0786-514A-9E85-0FE35CC2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62E9-A1FA-7B47-A875-25C5A651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0BE09-3570-5D45-B986-1539D239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E563E2-98DA-E349-8C81-AE47C9D82863}"/>
              </a:ext>
            </a:extLst>
          </p:cNvPr>
          <p:cNvSpPr/>
          <p:nvPr/>
        </p:nvSpPr>
        <p:spPr>
          <a:xfrm>
            <a:off x="588818" y="5671416"/>
            <a:ext cx="11014364" cy="1186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if we wanted to read only a certain number of bytes from the file?</a:t>
            </a:r>
          </a:p>
        </p:txBody>
      </p:sp>
    </p:spTree>
    <p:extLst>
      <p:ext uri="{BB962C8B-B14F-4D97-AF65-F5344CB8AC3E}">
        <p14:creationId xmlns:p14="http://schemas.microsoft.com/office/powerpoint/2010/main" val="7115753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4ADAA-E8BF-7F43-BA37-C693ABF6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that reads n bytes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1C825-C4BB-3F45-9BA2-E60109B48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assume the function takes in a fs::File and a u32 for the number of bytes to read</a:t>
            </a:r>
          </a:p>
          <a:p>
            <a:endParaRPr lang="en-US" dirty="0"/>
          </a:p>
          <a:p>
            <a:r>
              <a:rPr lang="en-US" dirty="0"/>
              <a:t>What might function signature look like?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/>
              <a:t>fn</a:t>
            </a:r>
            <a:r>
              <a:rPr lang="en-US" dirty="0"/>
              <a:t> </a:t>
            </a:r>
            <a:r>
              <a:rPr lang="en-US" dirty="0" err="1"/>
              <a:t>read_bytes</a:t>
            </a:r>
            <a:r>
              <a:rPr lang="en-US" dirty="0"/>
              <a:t>(file: &amp;</a:t>
            </a:r>
            <a:r>
              <a:rPr lang="en-US" dirty="0" err="1"/>
              <a:t>mut</a:t>
            </a:r>
            <a:r>
              <a:rPr lang="en-US" dirty="0"/>
              <a:t> fs::File, </a:t>
            </a:r>
            <a:r>
              <a:rPr lang="en-US" dirty="0" err="1"/>
              <a:t>num_to_read</a:t>
            </a:r>
            <a:r>
              <a:rPr lang="en-US" dirty="0"/>
              <a:t>: u32) -&gt; 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/>
              <a:t>fn</a:t>
            </a:r>
            <a:r>
              <a:rPr lang="en-US" dirty="0"/>
              <a:t> </a:t>
            </a:r>
            <a:r>
              <a:rPr lang="en-US" dirty="0" err="1"/>
              <a:t>read_bytes</a:t>
            </a:r>
            <a:r>
              <a:rPr lang="en-US" dirty="0"/>
              <a:t>(file: &amp;</a:t>
            </a:r>
            <a:r>
              <a:rPr lang="en-US" dirty="0" err="1"/>
              <a:t>mut</a:t>
            </a:r>
            <a:r>
              <a:rPr lang="en-US" dirty="0"/>
              <a:t> fs::File, </a:t>
            </a:r>
            <a:r>
              <a:rPr lang="en-US" dirty="0" err="1"/>
              <a:t>num_to_read</a:t>
            </a:r>
            <a:r>
              <a:rPr lang="en-US" dirty="0"/>
              <a:t>: u32) -&gt; 	Result&lt;</a:t>
            </a:r>
            <a:r>
              <a:rPr lang="en-US" dirty="0" err="1"/>
              <a:t>Vec</a:t>
            </a:r>
            <a:r>
              <a:rPr lang="en-US" dirty="0"/>
              <a:t>&lt;u8&gt;, </a:t>
            </a:r>
            <a:r>
              <a:rPr lang="en-US" dirty="0" err="1"/>
              <a:t>io</a:t>
            </a:r>
            <a:r>
              <a:rPr lang="en-US" dirty="0"/>
              <a:t>::Error&gt; { … }</a:t>
            </a:r>
          </a:p>
        </p:txBody>
      </p:sp>
    </p:spTree>
    <p:extLst>
      <p:ext uri="{BB962C8B-B14F-4D97-AF65-F5344CB8AC3E}">
        <p14:creationId xmlns:p14="http://schemas.microsoft.com/office/powerpoint/2010/main" val="419897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398D-6D86-9F49-9055-E13C4811C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EADE-509F-2245-96DD-B7579C0CD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BB3D0-3BB6-8441-ABF1-D583163E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64"/>
            <a:ext cx="12192000" cy="665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33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1728</Words>
  <Application>Microsoft Macintosh PowerPoint</Application>
  <PresentationFormat>Widescreen</PresentationFormat>
  <Paragraphs>184</Paragraphs>
  <Slides>118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3" baseType="lpstr">
      <vt:lpstr>Arial</vt:lpstr>
      <vt:lpstr>Calibri</vt:lpstr>
      <vt:lpstr>Calibri Light</vt:lpstr>
      <vt:lpstr>Wingdings</vt:lpstr>
      <vt:lpstr>Office Theme</vt:lpstr>
      <vt:lpstr>CS 551</vt:lpstr>
      <vt:lpstr>Command line arguments</vt:lpstr>
      <vt:lpstr>std::env::args()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Files</vt:lpstr>
      <vt:lpstr>Working with 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we need to read something in!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 from a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 that reads n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benchmarking</vt:lpstr>
      <vt:lpstr>Some issues!</vt:lpstr>
      <vt:lpstr>File operations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Blackburn</dc:creator>
  <cp:lastModifiedBy>Jeremy Blackburn</cp:lastModifiedBy>
  <cp:revision>12</cp:revision>
  <dcterms:created xsi:type="dcterms:W3CDTF">2023-01-30T21:49:28Z</dcterms:created>
  <dcterms:modified xsi:type="dcterms:W3CDTF">2025-01-23T12:18:41Z</dcterms:modified>
</cp:coreProperties>
</file>